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56" r:id="rId4"/>
    <p:sldId id="257" r:id="rId5"/>
    <p:sldId id="258" r:id="rId6"/>
    <p:sldId id="268" r:id="rId7"/>
    <p:sldId id="260" r:id="rId8"/>
    <p:sldId id="261" r:id="rId9"/>
    <p:sldId id="269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92988-4CFC-4327-BD60-9FB2414B8519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4C2BB-60E4-4C09-BBF7-5800CE6D48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7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4C2BB-60E4-4C09-BBF7-5800CE6D484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58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870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16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530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3248000" cy="340147"/>
          </a:xfrm>
        </p:spPr>
        <p:txBody>
          <a:bodyPr/>
          <a:lstStyle/>
          <a:p>
            <a:r>
              <a:rPr lang="de-DE" dirty="0" err="1" smtClean="0"/>
              <a:t>S.Kindermann</a:t>
            </a:r>
            <a:r>
              <a:rPr lang="de-DE" dirty="0" smtClean="0"/>
              <a:t> / N. Balic / H. </a:t>
            </a:r>
            <a:r>
              <a:rPr lang="de-DE" dirty="0" err="1" smtClean="0"/>
              <a:t>Ramthun</a:t>
            </a:r>
            <a:r>
              <a:rPr lang="de-DE" dirty="0" smtClean="0"/>
              <a:t> -- DKRZ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5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63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83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55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65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23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43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09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6B9C9-03BF-4844-9F70-60F9A4DD7D67}" type="datetimeFigureOut">
              <a:rPr lang="de-DE" smtClean="0"/>
              <a:t>01.06.2012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09320"/>
            <a:ext cx="3248000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S. Kindermann / N. Balic / H. </a:t>
            </a:r>
            <a:r>
              <a:rPr lang="de-DE" dirty="0" err="1" smtClean="0"/>
              <a:t>Ramthun</a:t>
            </a:r>
            <a:r>
              <a:rPr lang="de-DE" dirty="0" smtClean="0"/>
              <a:t> -- DKRZ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A2E7-7A27-4991-9A8F-B3E6F0DE10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50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2-pcmdi.llnl.gov/Members/bdrach/.personal/esg-publication-scripts/" TargetMode="External"/><Relationship Id="rId2" Type="http://schemas.openxmlformats.org/officeDocument/2006/relationships/hyperlink" Target="http://esg-pcmdi.llnl.gov/internal/esg-data-node-documentation/customizing-the-esg-publisher-with-handle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CORDEX P2P </a:t>
            </a:r>
            <a:r>
              <a:rPr lang="de-DE" dirty="0" err="1" smtClean="0"/>
              <a:t>Federation</a:t>
            </a:r>
            <a:r>
              <a:rPr lang="de-DE" dirty="0" smtClean="0"/>
              <a:t> @ DKRZ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DE" dirty="0" smtClean="0"/>
          </a:p>
          <a:p>
            <a:r>
              <a:rPr lang="de-DE" dirty="0" err="1" smtClean="0"/>
              <a:t>Configuration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index</a:t>
            </a:r>
            <a:r>
              <a:rPr lang="de-DE" dirty="0" smtClean="0"/>
              <a:t> </a:t>
            </a:r>
            <a:r>
              <a:rPr lang="de-DE" dirty="0" err="1" smtClean="0"/>
              <a:t>node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123728" y="6339583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S. Kindermann / N. Balic / H.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Ramthun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 DKRZ 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1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356" y="7029"/>
            <a:ext cx="8219256" cy="850106"/>
          </a:xfrm>
        </p:spPr>
        <p:txBody>
          <a:bodyPr/>
          <a:lstStyle/>
          <a:p>
            <a:r>
              <a:rPr lang="de-DE" dirty="0" smtClean="0"/>
              <a:t>CORDEX P2P </a:t>
            </a:r>
            <a:r>
              <a:rPr lang="de-DE" dirty="0" err="1" smtClean="0"/>
              <a:t>federation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Ecken des Rechtecks auf der gleichen Seite schneiden 3"/>
          <p:cNvSpPr/>
          <p:nvPr/>
        </p:nvSpPr>
        <p:spPr>
          <a:xfrm>
            <a:off x="1955937" y="4842331"/>
            <a:ext cx="1152128" cy="504056"/>
          </a:xfrm>
          <a:prstGeom prst="snip2SameRect">
            <a:avLst/>
          </a:prstGeom>
          <a:ln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Zylinder 4"/>
          <p:cNvSpPr/>
          <p:nvPr/>
        </p:nvSpPr>
        <p:spPr>
          <a:xfrm>
            <a:off x="1955937" y="5262783"/>
            <a:ext cx="1152128" cy="136815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Data @ Modeling Center / </a:t>
            </a:r>
            <a:r>
              <a:rPr lang="de-DE" sz="1200" dirty="0" err="1" smtClean="0"/>
              <a:t>Postproc</a:t>
            </a:r>
            <a:r>
              <a:rPr lang="de-DE" sz="1200" dirty="0" smtClean="0"/>
              <a:t>. Data </a:t>
            </a:r>
            <a:r>
              <a:rPr lang="de-DE" sz="1200" dirty="0" err="1" smtClean="0"/>
              <a:t>center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6" name="Zylinder 5"/>
          <p:cNvSpPr/>
          <p:nvPr/>
        </p:nvSpPr>
        <p:spPr>
          <a:xfrm>
            <a:off x="2532001" y="3102543"/>
            <a:ext cx="1335856" cy="1152128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Cordex</a:t>
            </a:r>
            <a:endParaRPr lang="de-DE" dirty="0" smtClean="0"/>
          </a:p>
          <a:p>
            <a:pPr algn="ctr"/>
            <a:r>
              <a:rPr lang="de-DE" dirty="0" smtClean="0"/>
              <a:t>P2P Data </a:t>
            </a:r>
          </a:p>
          <a:p>
            <a:pPr algn="ctr"/>
            <a:r>
              <a:rPr lang="de-DE" dirty="0" err="1" smtClean="0"/>
              <a:t>Node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4066245" y="1446359"/>
            <a:ext cx="1601812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CORDEX</a:t>
            </a:r>
          </a:p>
          <a:p>
            <a:pPr algn="ctr"/>
            <a:r>
              <a:rPr lang="de-DE" dirty="0" smtClean="0"/>
              <a:t>Index </a:t>
            </a:r>
            <a:r>
              <a:rPr lang="de-DE" dirty="0" err="1" smtClean="0"/>
              <a:t>Node</a:t>
            </a:r>
            <a:endParaRPr lang="de-DE" dirty="0" smtClean="0"/>
          </a:p>
          <a:p>
            <a:pPr algn="ctr"/>
            <a:r>
              <a:rPr lang="de-DE" dirty="0" smtClean="0"/>
              <a:t>(„</a:t>
            </a:r>
            <a:r>
              <a:rPr lang="de-DE" dirty="0" err="1" smtClean="0"/>
              <a:t>gateway</a:t>
            </a:r>
            <a:r>
              <a:rPr lang="de-DE" dirty="0" smtClean="0"/>
              <a:t>“)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6397141" y="1770395"/>
            <a:ext cx="1601812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CORDEX</a:t>
            </a:r>
          </a:p>
          <a:p>
            <a:pPr algn="ctr"/>
            <a:r>
              <a:rPr lang="de-DE" dirty="0" smtClean="0"/>
              <a:t>Index </a:t>
            </a:r>
            <a:r>
              <a:rPr lang="de-DE" dirty="0" err="1" smtClean="0"/>
              <a:t>Node</a:t>
            </a:r>
            <a:endParaRPr lang="de-DE" dirty="0" smtClean="0"/>
          </a:p>
          <a:p>
            <a:pPr algn="ctr"/>
            <a:r>
              <a:rPr lang="de-DE" dirty="0" smtClean="0"/>
              <a:t>(„</a:t>
            </a:r>
            <a:r>
              <a:rPr lang="de-DE" dirty="0" err="1" smtClean="0"/>
              <a:t>gateway</a:t>
            </a:r>
            <a:r>
              <a:rPr lang="de-DE" dirty="0" smtClean="0"/>
              <a:t>“)</a:t>
            </a:r>
            <a:endParaRPr lang="de-DE" dirty="0"/>
          </a:p>
        </p:txBody>
      </p:sp>
      <p:sp>
        <p:nvSpPr>
          <p:cNvPr id="9" name="Zylinder 8"/>
          <p:cNvSpPr/>
          <p:nvPr/>
        </p:nvSpPr>
        <p:spPr>
          <a:xfrm>
            <a:off x="5140065" y="3102543"/>
            <a:ext cx="1335856" cy="1152128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Cordex</a:t>
            </a:r>
            <a:endParaRPr lang="de-DE" dirty="0" smtClean="0"/>
          </a:p>
          <a:p>
            <a:pPr algn="ctr"/>
            <a:r>
              <a:rPr lang="de-DE" dirty="0" smtClean="0"/>
              <a:t>P2P Data </a:t>
            </a:r>
          </a:p>
          <a:p>
            <a:pPr algn="ctr"/>
            <a:r>
              <a:rPr lang="de-DE" dirty="0" err="1" smtClean="0"/>
              <a:t>Node</a:t>
            </a:r>
            <a:endParaRPr lang="de-DE" dirty="0"/>
          </a:p>
        </p:txBody>
      </p:sp>
      <p:sp>
        <p:nvSpPr>
          <p:cNvPr id="10" name="Zylinder 9"/>
          <p:cNvSpPr/>
          <p:nvPr/>
        </p:nvSpPr>
        <p:spPr>
          <a:xfrm>
            <a:off x="7684281" y="3132011"/>
            <a:ext cx="1335856" cy="1152128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Cordex</a:t>
            </a:r>
            <a:endParaRPr lang="de-DE" dirty="0" smtClean="0"/>
          </a:p>
          <a:p>
            <a:pPr algn="ctr"/>
            <a:r>
              <a:rPr lang="de-DE" dirty="0" smtClean="0"/>
              <a:t>P2P Data </a:t>
            </a:r>
          </a:p>
          <a:p>
            <a:pPr algn="ctr"/>
            <a:r>
              <a:rPr lang="de-DE" dirty="0" err="1" smtClean="0"/>
              <a:t>Node</a:t>
            </a:r>
            <a:endParaRPr lang="de-DE" dirty="0"/>
          </a:p>
        </p:txBody>
      </p:sp>
      <p:cxnSp>
        <p:nvCxnSpPr>
          <p:cNvPr id="12" name="Gerade Verbindung mit Pfeil 11"/>
          <p:cNvCxnSpPr/>
          <p:nvPr/>
        </p:nvCxnSpPr>
        <p:spPr>
          <a:xfrm flipV="1">
            <a:off x="2355689" y="4110655"/>
            <a:ext cx="432048" cy="983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ihandform 12"/>
          <p:cNvSpPr/>
          <p:nvPr/>
        </p:nvSpPr>
        <p:spPr>
          <a:xfrm>
            <a:off x="2176246" y="1158327"/>
            <a:ext cx="3699327" cy="3375248"/>
          </a:xfrm>
          <a:custGeom>
            <a:avLst/>
            <a:gdLst>
              <a:gd name="connsiteX0" fmla="*/ 3627 w 3699327"/>
              <a:gd name="connsiteY0" fmla="*/ 2019300 h 3276600"/>
              <a:gd name="connsiteX1" fmla="*/ 3627 w 3699327"/>
              <a:gd name="connsiteY1" fmla="*/ 2019300 h 3276600"/>
              <a:gd name="connsiteX2" fmla="*/ 79827 w 3699327"/>
              <a:gd name="connsiteY2" fmla="*/ 1917700 h 3276600"/>
              <a:gd name="connsiteX3" fmla="*/ 130627 w 3699327"/>
              <a:gd name="connsiteY3" fmla="*/ 1841500 h 3276600"/>
              <a:gd name="connsiteX4" fmla="*/ 181427 w 3699327"/>
              <a:gd name="connsiteY4" fmla="*/ 1790700 h 3276600"/>
              <a:gd name="connsiteX5" fmla="*/ 206827 w 3699327"/>
              <a:gd name="connsiteY5" fmla="*/ 1752600 h 3276600"/>
              <a:gd name="connsiteX6" fmla="*/ 257627 w 3699327"/>
              <a:gd name="connsiteY6" fmla="*/ 1689100 h 3276600"/>
              <a:gd name="connsiteX7" fmla="*/ 295727 w 3699327"/>
              <a:gd name="connsiteY7" fmla="*/ 1612900 h 3276600"/>
              <a:gd name="connsiteX8" fmla="*/ 321127 w 3699327"/>
              <a:gd name="connsiteY8" fmla="*/ 1562100 h 3276600"/>
              <a:gd name="connsiteX9" fmla="*/ 346527 w 3699327"/>
              <a:gd name="connsiteY9" fmla="*/ 1524000 h 3276600"/>
              <a:gd name="connsiteX10" fmla="*/ 359227 w 3699327"/>
              <a:gd name="connsiteY10" fmla="*/ 1485900 h 3276600"/>
              <a:gd name="connsiteX11" fmla="*/ 384627 w 3699327"/>
              <a:gd name="connsiteY11" fmla="*/ 1447800 h 3276600"/>
              <a:gd name="connsiteX12" fmla="*/ 397327 w 3699327"/>
              <a:gd name="connsiteY12" fmla="*/ 1409700 h 3276600"/>
              <a:gd name="connsiteX13" fmla="*/ 422727 w 3699327"/>
              <a:gd name="connsiteY13" fmla="*/ 1371600 h 3276600"/>
              <a:gd name="connsiteX14" fmla="*/ 435427 w 3699327"/>
              <a:gd name="connsiteY14" fmla="*/ 1333500 h 3276600"/>
              <a:gd name="connsiteX15" fmla="*/ 549727 w 3699327"/>
              <a:gd name="connsiteY15" fmla="*/ 1219200 h 3276600"/>
              <a:gd name="connsiteX16" fmla="*/ 587827 w 3699327"/>
              <a:gd name="connsiteY16" fmla="*/ 1181100 h 3276600"/>
              <a:gd name="connsiteX17" fmla="*/ 625927 w 3699327"/>
              <a:gd name="connsiteY17" fmla="*/ 1155700 h 3276600"/>
              <a:gd name="connsiteX18" fmla="*/ 752927 w 3699327"/>
              <a:gd name="connsiteY18" fmla="*/ 1028700 h 3276600"/>
              <a:gd name="connsiteX19" fmla="*/ 791027 w 3699327"/>
              <a:gd name="connsiteY19" fmla="*/ 990600 h 3276600"/>
              <a:gd name="connsiteX20" fmla="*/ 816427 w 3699327"/>
              <a:gd name="connsiteY20" fmla="*/ 952500 h 3276600"/>
              <a:gd name="connsiteX21" fmla="*/ 879927 w 3699327"/>
              <a:gd name="connsiteY21" fmla="*/ 901700 h 3276600"/>
              <a:gd name="connsiteX22" fmla="*/ 1019627 w 3699327"/>
              <a:gd name="connsiteY22" fmla="*/ 749300 h 3276600"/>
              <a:gd name="connsiteX23" fmla="*/ 1070427 w 3699327"/>
              <a:gd name="connsiteY23" fmla="*/ 723900 h 3276600"/>
              <a:gd name="connsiteX24" fmla="*/ 1222827 w 3699327"/>
              <a:gd name="connsiteY24" fmla="*/ 596900 h 3276600"/>
              <a:gd name="connsiteX25" fmla="*/ 1299027 w 3699327"/>
              <a:gd name="connsiteY25" fmla="*/ 533400 h 3276600"/>
              <a:gd name="connsiteX26" fmla="*/ 1413327 w 3699327"/>
              <a:gd name="connsiteY26" fmla="*/ 444500 h 3276600"/>
              <a:gd name="connsiteX27" fmla="*/ 1451427 w 3699327"/>
              <a:gd name="connsiteY27" fmla="*/ 419100 h 3276600"/>
              <a:gd name="connsiteX28" fmla="*/ 1540327 w 3699327"/>
              <a:gd name="connsiteY28" fmla="*/ 393700 h 3276600"/>
              <a:gd name="connsiteX29" fmla="*/ 1578427 w 3699327"/>
              <a:gd name="connsiteY29" fmla="*/ 368300 h 3276600"/>
              <a:gd name="connsiteX30" fmla="*/ 1654627 w 3699327"/>
              <a:gd name="connsiteY30" fmla="*/ 342900 h 3276600"/>
              <a:gd name="connsiteX31" fmla="*/ 1743527 w 3699327"/>
              <a:gd name="connsiteY31" fmla="*/ 304800 h 3276600"/>
              <a:gd name="connsiteX32" fmla="*/ 1781627 w 3699327"/>
              <a:gd name="connsiteY32" fmla="*/ 279400 h 3276600"/>
              <a:gd name="connsiteX33" fmla="*/ 1883227 w 3699327"/>
              <a:gd name="connsiteY33" fmla="*/ 254000 h 3276600"/>
              <a:gd name="connsiteX34" fmla="*/ 2022927 w 3699327"/>
              <a:gd name="connsiteY34" fmla="*/ 165100 h 3276600"/>
              <a:gd name="connsiteX35" fmla="*/ 2061027 w 3699327"/>
              <a:gd name="connsiteY35" fmla="*/ 139700 h 3276600"/>
              <a:gd name="connsiteX36" fmla="*/ 2137227 w 3699327"/>
              <a:gd name="connsiteY36" fmla="*/ 114300 h 3276600"/>
              <a:gd name="connsiteX37" fmla="*/ 2213427 w 3699327"/>
              <a:gd name="connsiteY37" fmla="*/ 63500 h 3276600"/>
              <a:gd name="connsiteX38" fmla="*/ 2289627 w 3699327"/>
              <a:gd name="connsiteY38" fmla="*/ 25400 h 3276600"/>
              <a:gd name="connsiteX39" fmla="*/ 2365827 w 3699327"/>
              <a:gd name="connsiteY39" fmla="*/ 0 h 3276600"/>
              <a:gd name="connsiteX40" fmla="*/ 2734127 w 3699327"/>
              <a:gd name="connsiteY40" fmla="*/ 12700 h 3276600"/>
              <a:gd name="connsiteX41" fmla="*/ 3318327 w 3699327"/>
              <a:gd name="connsiteY41" fmla="*/ 25400 h 3276600"/>
              <a:gd name="connsiteX42" fmla="*/ 3356427 w 3699327"/>
              <a:gd name="connsiteY42" fmla="*/ 38100 h 3276600"/>
              <a:gd name="connsiteX43" fmla="*/ 3407227 w 3699327"/>
              <a:gd name="connsiteY43" fmla="*/ 50800 h 3276600"/>
              <a:gd name="connsiteX44" fmla="*/ 3445327 w 3699327"/>
              <a:gd name="connsiteY44" fmla="*/ 88900 h 3276600"/>
              <a:gd name="connsiteX45" fmla="*/ 3521527 w 3699327"/>
              <a:gd name="connsiteY45" fmla="*/ 139700 h 3276600"/>
              <a:gd name="connsiteX46" fmla="*/ 3572327 w 3699327"/>
              <a:gd name="connsiteY46" fmla="*/ 203200 h 3276600"/>
              <a:gd name="connsiteX47" fmla="*/ 3585027 w 3699327"/>
              <a:gd name="connsiteY47" fmla="*/ 241300 h 3276600"/>
              <a:gd name="connsiteX48" fmla="*/ 3635827 w 3699327"/>
              <a:gd name="connsiteY48" fmla="*/ 317500 h 3276600"/>
              <a:gd name="connsiteX49" fmla="*/ 3661227 w 3699327"/>
              <a:gd name="connsiteY49" fmla="*/ 355600 h 3276600"/>
              <a:gd name="connsiteX50" fmla="*/ 3686627 w 3699327"/>
              <a:gd name="connsiteY50" fmla="*/ 431800 h 3276600"/>
              <a:gd name="connsiteX51" fmla="*/ 3699327 w 3699327"/>
              <a:gd name="connsiteY51" fmla="*/ 469900 h 3276600"/>
              <a:gd name="connsiteX52" fmla="*/ 3686627 w 3699327"/>
              <a:gd name="connsiteY52" fmla="*/ 673100 h 3276600"/>
              <a:gd name="connsiteX53" fmla="*/ 3661227 w 3699327"/>
              <a:gd name="connsiteY53" fmla="*/ 863600 h 3276600"/>
              <a:gd name="connsiteX54" fmla="*/ 3635827 w 3699327"/>
              <a:gd name="connsiteY54" fmla="*/ 1028700 h 3276600"/>
              <a:gd name="connsiteX55" fmla="*/ 3610427 w 3699327"/>
              <a:gd name="connsiteY55" fmla="*/ 1104900 h 3276600"/>
              <a:gd name="connsiteX56" fmla="*/ 3585027 w 3699327"/>
              <a:gd name="connsiteY56" fmla="*/ 1143000 h 3276600"/>
              <a:gd name="connsiteX57" fmla="*/ 3572327 w 3699327"/>
              <a:gd name="connsiteY57" fmla="*/ 1181100 h 3276600"/>
              <a:gd name="connsiteX58" fmla="*/ 3534227 w 3699327"/>
              <a:gd name="connsiteY58" fmla="*/ 1219200 h 3276600"/>
              <a:gd name="connsiteX59" fmla="*/ 3470727 w 3699327"/>
              <a:gd name="connsiteY59" fmla="*/ 1282700 h 3276600"/>
              <a:gd name="connsiteX60" fmla="*/ 3432627 w 3699327"/>
              <a:gd name="connsiteY60" fmla="*/ 1320800 h 3276600"/>
              <a:gd name="connsiteX61" fmla="*/ 3356427 w 3699327"/>
              <a:gd name="connsiteY61" fmla="*/ 1371600 h 3276600"/>
              <a:gd name="connsiteX62" fmla="*/ 3280227 w 3699327"/>
              <a:gd name="connsiteY62" fmla="*/ 1435100 h 3276600"/>
              <a:gd name="connsiteX63" fmla="*/ 3242127 w 3699327"/>
              <a:gd name="connsiteY63" fmla="*/ 1447800 h 3276600"/>
              <a:gd name="connsiteX64" fmla="*/ 3165927 w 3699327"/>
              <a:gd name="connsiteY64" fmla="*/ 1498600 h 3276600"/>
              <a:gd name="connsiteX65" fmla="*/ 3089727 w 3699327"/>
              <a:gd name="connsiteY65" fmla="*/ 1549400 h 3276600"/>
              <a:gd name="connsiteX66" fmla="*/ 3051627 w 3699327"/>
              <a:gd name="connsiteY66" fmla="*/ 1574800 h 3276600"/>
              <a:gd name="connsiteX67" fmla="*/ 3013527 w 3699327"/>
              <a:gd name="connsiteY67" fmla="*/ 1587500 h 3276600"/>
              <a:gd name="connsiteX68" fmla="*/ 2975427 w 3699327"/>
              <a:gd name="connsiteY68" fmla="*/ 1625600 h 3276600"/>
              <a:gd name="connsiteX69" fmla="*/ 2899227 w 3699327"/>
              <a:gd name="connsiteY69" fmla="*/ 1676400 h 3276600"/>
              <a:gd name="connsiteX70" fmla="*/ 2861127 w 3699327"/>
              <a:gd name="connsiteY70" fmla="*/ 1714500 h 3276600"/>
              <a:gd name="connsiteX71" fmla="*/ 2784927 w 3699327"/>
              <a:gd name="connsiteY71" fmla="*/ 1765300 h 3276600"/>
              <a:gd name="connsiteX72" fmla="*/ 2746827 w 3699327"/>
              <a:gd name="connsiteY72" fmla="*/ 1790700 h 3276600"/>
              <a:gd name="connsiteX73" fmla="*/ 2657927 w 3699327"/>
              <a:gd name="connsiteY73" fmla="*/ 1866900 h 3276600"/>
              <a:gd name="connsiteX74" fmla="*/ 2619827 w 3699327"/>
              <a:gd name="connsiteY74" fmla="*/ 1905000 h 3276600"/>
              <a:gd name="connsiteX75" fmla="*/ 2581727 w 3699327"/>
              <a:gd name="connsiteY75" fmla="*/ 1930400 h 3276600"/>
              <a:gd name="connsiteX76" fmla="*/ 2543627 w 3699327"/>
              <a:gd name="connsiteY76" fmla="*/ 1968500 h 3276600"/>
              <a:gd name="connsiteX77" fmla="*/ 2505527 w 3699327"/>
              <a:gd name="connsiteY77" fmla="*/ 1993900 h 3276600"/>
              <a:gd name="connsiteX78" fmla="*/ 2467427 w 3699327"/>
              <a:gd name="connsiteY78" fmla="*/ 2032000 h 3276600"/>
              <a:gd name="connsiteX79" fmla="*/ 2391227 w 3699327"/>
              <a:gd name="connsiteY79" fmla="*/ 2082800 h 3276600"/>
              <a:gd name="connsiteX80" fmla="*/ 2315027 w 3699327"/>
              <a:gd name="connsiteY80" fmla="*/ 2159000 h 3276600"/>
              <a:gd name="connsiteX81" fmla="*/ 2213427 w 3699327"/>
              <a:gd name="connsiteY81" fmla="*/ 2311400 h 3276600"/>
              <a:gd name="connsiteX82" fmla="*/ 2188027 w 3699327"/>
              <a:gd name="connsiteY82" fmla="*/ 2349500 h 3276600"/>
              <a:gd name="connsiteX83" fmla="*/ 2149927 w 3699327"/>
              <a:gd name="connsiteY83" fmla="*/ 2374900 h 3276600"/>
              <a:gd name="connsiteX84" fmla="*/ 2124527 w 3699327"/>
              <a:gd name="connsiteY84" fmla="*/ 2413000 h 3276600"/>
              <a:gd name="connsiteX85" fmla="*/ 2111827 w 3699327"/>
              <a:gd name="connsiteY85" fmla="*/ 2451100 h 3276600"/>
              <a:gd name="connsiteX86" fmla="*/ 2061027 w 3699327"/>
              <a:gd name="connsiteY86" fmla="*/ 2527300 h 3276600"/>
              <a:gd name="connsiteX87" fmla="*/ 2048327 w 3699327"/>
              <a:gd name="connsiteY87" fmla="*/ 2565400 h 3276600"/>
              <a:gd name="connsiteX88" fmla="*/ 2035627 w 3699327"/>
              <a:gd name="connsiteY88" fmla="*/ 2616200 h 3276600"/>
              <a:gd name="connsiteX89" fmla="*/ 2010227 w 3699327"/>
              <a:gd name="connsiteY89" fmla="*/ 2654300 h 3276600"/>
              <a:gd name="connsiteX90" fmla="*/ 1997527 w 3699327"/>
              <a:gd name="connsiteY90" fmla="*/ 2692400 h 3276600"/>
              <a:gd name="connsiteX91" fmla="*/ 1972127 w 3699327"/>
              <a:gd name="connsiteY91" fmla="*/ 2895600 h 3276600"/>
              <a:gd name="connsiteX92" fmla="*/ 1959427 w 3699327"/>
              <a:gd name="connsiteY92" fmla="*/ 2946400 h 3276600"/>
              <a:gd name="connsiteX93" fmla="*/ 1908627 w 3699327"/>
              <a:gd name="connsiteY93" fmla="*/ 3022600 h 3276600"/>
              <a:gd name="connsiteX94" fmla="*/ 1870527 w 3699327"/>
              <a:gd name="connsiteY94" fmla="*/ 3048000 h 3276600"/>
              <a:gd name="connsiteX95" fmla="*/ 1807027 w 3699327"/>
              <a:gd name="connsiteY95" fmla="*/ 3136900 h 3276600"/>
              <a:gd name="connsiteX96" fmla="*/ 1768927 w 3699327"/>
              <a:gd name="connsiteY96" fmla="*/ 3149600 h 3276600"/>
              <a:gd name="connsiteX97" fmla="*/ 1692727 w 3699327"/>
              <a:gd name="connsiteY97" fmla="*/ 3200400 h 3276600"/>
              <a:gd name="connsiteX98" fmla="*/ 1616527 w 3699327"/>
              <a:gd name="connsiteY98" fmla="*/ 3225800 h 3276600"/>
              <a:gd name="connsiteX99" fmla="*/ 1476827 w 3699327"/>
              <a:gd name="connsiteY99" fmla="*/ 3263900 h 3276600"/>
              <a:gd name="connsiteX100" fmla="*/ 1324427 w 3699327"/>
              <a:gd name="connsiteY100" fmla="*/ 3276600 h 3276600"/>
              <a:gd name="connsiteX101" fmla="*/ 1108527 w 3699327"/>
              <a:gd name="connsiteY101" fmla="*/ 3263900 h 3276600"/>
              <a:gd name="connsiteX102" fmla="*/ 1070427 w 3699327"/>
              <a:gd name="connsiteY102" fmla="*/ 3251200 h 3276600"/>
              <a:gd name="connsiteX103" fmla="*/ 943427 w 3699327"/>
              <a:gd name="connsiteY103" fmla="*/ 3213100 h 3276600"/>
              <a:gd name="connsiteX104" fmla="*/ 905327 w 3699327"/>
              <a:gd name="connsiteY104" fmla="*/ 3200400 h 3276600"/>
              <a:gd name="connsiteX105" fmla="*/ 816427 w 3699327"/>
              <a:gd name="connsiteY105" fmla="*/ 3175000 h 3276600"/>
              <a:gd name="connsiteX106" fmla="*/ 740227 w 3699327"/>
              <a:gd name="connsiteY106" fmla="*/ 3136900 h 3276600"/>
              <a:gd name="connsiteX107" fmla="*/ 613227 w 3699327"/>
              <a:gd name="connsiteY107" fmla="*/ 3098800 h 3276600"/>
              <a:gd name="connsiteX108" fmla="*/ 575127 w 3699327"/>
              <a:gd name="connsiteY108" fmla="*/ 3086100 h 3276600"/>
              <a:gd name="connsiteX109" fmla="*/ 537027 w 3699327"/>
              <a:gd name="connsiteY109" fmla="*/ 3073400 h 3276600"/>
              <a:gd name="connsiteX110" fmla="*/ 460827 w 3699327"/>
              <a:gd name="connsiteY110" fmla="*/ 3035300 h 3276600"/>
              <a:gd name="connsiteX111" fmla="*/ 384627 w 3699327"/>
              <a:gd name="connsiteY111" fmla="*/ 2984500 h 3276600"/>
              <a:gd name="connsiteX112" fmla="*/ 308427 w 3699327"/>
              <a:gd name="connsiteY112" fmla="*/ 2946400 h 3276600"/>
              <a:gd name="connsiteX113" fmla="*/ 270327 w 3699327"/>
              <a:gd name="connsiteY113" fmla="*/ 2933700 h 3276600"/>
              <a:gd name="connsiteX114" fmla="*/ 194127 w 3699327"/>
              <a:gd name="connsiteY114" fmla="*/ 2870200 h 3276600"/>
              <a:gd name="connsiteX115" fmla="*/ 117927 w 3699327"/>
              <a:gd name="connsiteY115" fmla="*/ 2806700 h 3276600"/>
              <a:gd name="connsiteX116" fmla="*/ 105227 w 3699327"/>
              <a:gd name="connsiteY116" fmla="*/ 2768600 h 3276600"/>
              <a:gd name="connsiteX117" fmla="*/ 54427 w 3699327"/>
              <a:gd name="connsiteY117" fmla="*/ 2692400 h 3276600"/>
              <a:gd name="connsiteX118" fmla="*/ 29027 w 3699327"/>
              <a:gd name="connsiteY118" fmla="*/ 2616200 h 3276600"/>
              <a:gd name="connsiteX119" fmla="*/ 16327 w 3699327"/>
              <a:gd name="connsiteY119" fmla="*/ 2578100 h 3276600"/>
              <a:gd name="connsiteX120" fmla="*/ 16327 w 3699327"/>
              <a:gd name="connsiteY120" fmla="*/ 1981200 h 3276600"/>
              <a:gd name="connsiteX121" fmla="*/ 54427 w 3699327"/>
              <a:gd name="connsiteY121" fmla="*/ 1879600 h 3276600"/>
              <a:gd name="connsiteX122" fmla="*/ 92527 w 3699327"/>
              <a:gd name="connsiteY122" fmla="*/ 1854200 h 3276600"/>
              <a:gd name="connsiteX123" fmla="*/ 105227 w 3699327"/>
              <a:gd name="connsiteY123" fmla="*/ 1816100 h 3276600"/>
              <a:gd name="connsiteX124" fmla="*/ 194127 w 3699327"/>
              <a:gd name="connsiteY124" fmla="*/ 1803400 h 3276600"/>
              <a:gd name="connsiteX125" fmla="*/ 714827 w 3699327"/>
              <a:gd name="connsiteY125" fmla="*/ 1066800 h 327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3699327" h="3276600">
                <a:moveTo>
                  <a:pt x="3627" y="2019300"/>
                </a:moveTo>
                <a:lnTo>
                  <a:pt x="3627" y="2019300"/>
                </a:lnTo>
                <a:cubicBezTo>
                  <a:pt x="29027" y="1985433"/>
                  <a:pt x="55221" y="1952148"/>
                  <a:pt x="79827" y="1917700"/>
                </a:cubicBezTo>
                <a:cubicBezTo>
                  <a:pt x="97570" y="1892859"/>
                  <a:pt x="111557" y="1865338"/>
                  <a:pt x="130627" y="1841500"/>
                </a:cubicBezTo>
                <a:cubicBezTo>
                  <a:pt x="145587" y="1822800"/>
                  <a:pt x="165842" y="1808882"/>
                  <a:pt x="181427" y="1790700"/>
                </a:cubicBezTo>
                <a:cubicBezTo>
                  <a:pt x="191360" y="1779111"/>
                  <a:pt x="197669" y="1764811"/>
                  <a:pt x="206827" y="1752600"/>
                </a:cubicBezTo>
                <a:cubicBezTo>
                  <a:pt x="223091" y="1730915"/>
                  <a:pt x="240694" y="1710267"/>
                  <a:pt x="257627" y="1689100"/>
                </a:cubicBezTo>
                <a:cubicBezTo>
                  <a:pt x="280912" y="1619246"/>
                  <a:pt x="256336" y="1681834"/>
                  <a:pt x="295727" y="1612900"/>
                </a:cubicBezTo>
                <a:cubicBezTo>
                  <a:pt x="305120" y="1596462"/>
                  <a:pt x="311734" y="1578538"/>
                  <a:pt x="321127" y="1562100"/>
                </a:cubicBezTo>
                <a:cubicBezTo>
                  <a:pt x="328700" y="1548848"/>
                  <a:pt x="339701" y="1537652"/>
                  <a:pt x="346527" y="1524000"/>
                </a:cubicBezTo>
                <a:cubicBezTo>
                  <a:pt x="352514" y="1512026"/>
                  <a:pt x="353240" y="1497874"/>
                  <a:pt x="359227" y="1485900"/>
                </a:cubicBezTo>
                <a:cubicBezTo>
                  <a:pt x="366053" y="1472248"/>
                  <a:pt x="377801" y="1461452"/>
                  <a:pt x="384627" y="1447800"/>
                </a:cubicBezTo>
                <a:cubicBezTo>
                  <a:pt x="390614" y="1435826"/>
                  <a:pt x="391340" y="1421674"/>
                  <a:pt x="397327" y="1409700"/>
                </a:cubicBezTo>
                <a:cubicBezTo>
                  <a:pt x="404153" y="1396048"/>
                  <a:pt x="415901" y="1385252"/>
                  <a:pt x="422727" y="1371600"/>
                </a:cubicBezTo>
                <a:cubicBezTo>
                  <a:pt x="428714" y="1359626"/>
                  <a:pt x="427208" y="1344067"/>
                  <a:pt x="435427" y="1333500"/>
                </a:cubicBezTo>
                <a:lnTo>
                  <a:pt x="549727" y="1219200"/>
                </a:lnTo>
                <a:cubicBezTo>
                  <a:pt x="562427" y="1206500"/>
                  <a:pt x="572883" y="1191063"/>
                  <a:pt x="587827" y="1181100"/>
                </a:cubicBezTo>
                <a:cubicBezTo>
                  <a:pt x="600527" y="1172633"/>
                  <a:pt x="614519" y="1165841"/>
                  <a:pt x="625927" y="1155700"/>
                </a:cubicBezTo>
                <a:lnTo>
                  <a:pt x="752927" y="1028700"/>
                </a:lnTo>
                <a:cubicBezTo>
                  <a:pt x="765627" y="1016000"/>
                  <a:pt x="781064" y="1005544"/>
                  <a:pt x="791027" y="990600"/>
                </a:cubicBezTo>
                <a:cubicBezTo>
                  <a:pt x="799494" y="977900"/>
                  <a:pt x="805634" y="963293"/>
                  <a:pt x="816427" y="952500"/>
                </a:cubicBezTo>
                <a:cubicBezTo>
                  <a:pt x="835594" y="933333"/>
                  <a:pt x="860760" y="920867"/>
                  <a:pt x="879927" y="901700"/>
                </a:cubicBezTo>
                <a:cubicBezTo>
                  <a:pt x="955067" y="826560"/>
                  <a:pt x="824455" y="846886"/>
                  <a:pt x="1019627" y="749300"/>
                </a:cubicBezTo>
                <a:cubicBezTo>
                  <a:pt x="1036560" y="740833"/>
                  <a:pt x="1055975" y="736129"/>
                  <a:pt x="1070427" y="723900"/>
                </a:cubicBezTo>
                <a:cubicBezTo>
                  <a:pt x="1231323" y="587757"/>
                  <a:pt x="1124386" y="629714"/>
                  <a:pt x="1222827" y="596900"/>
                </a:cubicBezTo>
                <a:cubicBezTo>
                  <a:pt x="1334137" y="485590"/>
                  <a:pt x="1192939" y="621807"/>
                  <a:pt x="1299027" y="533400"/>
                </a:cubicBezTo>
                <a:cubicBezTo>
                  <a:pt x="1418399" y="433924"/>
                  <a:pt x="1220737" y="572894"/>
                  <a:pt x="1413327" y="444500"/>
                </a:cubicBezTo>
                <a:cubicBezTo>
                  <a:pt x="1426027" y="436033"/>
                  <a:pt x="1436619" y="422802"/>
                  <a:pt x="1451427" y="419100"/>
                </a:cubicBezTo>
                <a:cubicBezTo>
                  <a:pt x="1467703" y="415031"/>
                  <a:pt x="1522107" y="402810"/>
                  <a:pt x="1540327" y="393700"/>
                </a:cubicBezTo>
                <a:cubicBezTo>
                  <a:pt x="1553979" y="386874"/>
                  <a:pt x="1564479" y="374499"/>
                  <a:pt x="1578427" y="368300"/>
                </a:cubicBezTo>
                <a:cubicBezTo>
                  <a:pt x="1602893" y="357426"/>
                  <a:pt x="1632350" y="357752"/>
                  <a:pt x="1654627" y="342900"/>
                </a:cubicBezTo>
                <a:cubicBezTo>
                  <a:pt x="1707250" y="307818"/>
                  <a:pt x="1677919" y="321202"/>
                  <a:pt x="1743527" y="304800"/>
                </a:cubicBezTo>
                <a:cubicBezTo>
                  <a:pt x="1756227" y="296333"/>
                  <a:pt x="1767282" y="284616"/>
                  <a:pt x="1781627" y="279400"/>
                </a:cubicBezTo>
                <a:cubicBezTo>
                  <a:pt x="1814434" y="267470"/>
                  <a:pt x="1883227" y="254000"/>
                  <a:pt x="1883227" y="254000"/>
                </a:cubicBezTo>
                <a:cubicBezTo>
                  <a:pt x="1972904" y="200194"/>
                  <a:pt x="1926188" y="229592"/>
                  <a:pt x="2022927" y="165100"/>
                </a:cubicBezTo>
                <a:cubicBezTo>
                  <a:pt x="2035627" y="156633"/>
                  <a:pt x="2046547" y="144527"/>
                  <a:pt x="2061027" y="139700"/>
                </a:cubicBezTo>
                <a:cubicBezTo>
                  <a:pt x="2086427" y="131233"/>
                  <a:pt x="2114950" y="129152"/>
                  <a:pt x="2137227" y="114300"/>
                </a:cubicBezTo>
                <a:cubicBezTo>
                  <a:pt x="2162627" y="97367"/>
                  <a:pt x="2184467" y="73153"/>
                  <a:pt x="2213427" y="63500"/>
                </a:cubicBezTo>
                <a:cubicBezTo>
                  <a:pt x="2352378" y="17183"/>
                  <a:pt x="2141911" y="91052"/>
                  <a:pt x="2289627" y="25400"/>
                </a:cubicBezTo>
                <a:cubicBezTo>
                  <a:pt x="2314093" y="14526"/>
                  <a:pt x="2365827" y="0"/>
                  <a:pt x="2365827" y="0"/>
                </a:cubicBezTo>
                <a:lnTo>
                  <a:pt x="2734127" y="12700"/>
                </a:lnTo>
                <a:lnTo>
                  <a:pt x="3318327" y="25400"/>
                </a:lnTo>
                <a:cubicBezTo>
                  <a:pt x="3331703" y="25946"/>
                  <a:pt x="3343555" y="34422"/>
                  <a:pt x="3356427" y="38100"/>
                </a:cubicBezTo>
                <a:cubicBezTo>
                  <a:pt x="3373210" y="42895"/>
                  <a:pt x="3390294" y="46567"/>
                  <a:pt x="3407227" y="50800"/>
                </a:cubicBezTo>
                <a:cubicBezTo>
                  <a:pt x="3419927" y="63500"/>
                  <a:pt x="3431150" y="77873"/>
                  <a:pt x="3445327" y="88900"/>
                </a:cubicBezTo>
                <a:cubicBezTo>
                  <a:pt x="3469424" y="107642"/>
                  <a:pt x="3521527" y="139700"/>
                  <a:pt x="3521527" y="139700"/>
                </a:cubicBezTo>
                <a:cubicBezTo>
                  <a:pt x="3553449" y="235465"/>
                  <a:pt x="3506675" y="121136"/>
                  <a:pt x="3572327" y="203200"/>
                </a:cubicBezTo>
                <a:cubicBezTo>
                  <a:pt x="3580690" y="213653"/>
                  <a:pt x="3578526" y="229598"/>
                  <a:pt x="3585027" y="241300"/>
                </a:cubicBezTo>
                <a:cubicBezTo>
                  <a:pt x="3599852" y="267985"/>
                  <a:pt x="3618894" y="292100"/>
                  <a:pt x="3635827" y="317500"/>
                </a:cubicBezTo>
                <a:cubicBezTo>
                  <a:pt x="3644294" y="330200"/>
                  <a:pt x="3656400" y="341120"/>
                  <a:pt x="3661227" y="355600"/>
                </a:cubicBezTo>
                <a:lnTo>
                  <a:pt x="3686627" y="431800"/>
                </a:lnTo>
                <a:lnTo>
                  <a:pt x="3699327" y="469900"/>
                </a:lnTo>
                <a:cubicBezTo>
                  <a:pt x="3695094" y="537633"/>
                  <a:pt x="3692039" y="605451"/>
                  <a:pt x="3686627" y="673100"/>
                </a:cubicBezTo>
                <a:cubicBezTo>
                  <a:pt x="3677793" y="783524"/>
                  <a:pt x="3675722" y="769382"/>
                  <a:pt x="3661227" y="863600"/>
                </a:cubicBezTo>
                <a:cubicBezTo>
                  <a:pt x="3658004" y="884547"/>
                  <a:pt x="3642163" y="1003357"/>
                  <a:pt x="3635827" y="1028700"/>
                </a:cubicBezTo>
                <a:cubicBezTo>
                  <a:pt x="3629333" y="1054675"/>
                  <a:pt x="3625279" y="1082623"/>
                  <a:pt x="3610427" y="1104900"/>
                </a:cubicBezTo>
                <a:cubicBezTo>
                  <a:pt x="3601960" y="1117600"/>
                  <a:pt x="3591853" y="1129348"/>
                  <a:pt x="3585027" y="1143000"/>
                </a:cubicBezTo>
                <a:cubicBezTo>
                  <a:pt x="3579040" y="1154974"/>
                  <a:pt x="3579753" y="1169961"/>
                  <a:pt x="3572327" y="1181100"/>
                </a:cubicBezTo>
                <a:cubicBezTo>
                  <a:pt x="3562364" y="1196044"/>
                  <a:pt x="3545725" y="1205402"/>
                  <a:pt x="3534227" y="1219200"/>
                </a:cubicBezTo>
                <a:cubicBezTo>
                  <a:pt x="3449560" y="1320800"/>
                  <a:pt x="3572327" y="1198033"/>
                  <a:pt x="3470727" y="1282700"/>
                </a:cubicBezTo>
                <a:cubicBezTo>
                  <a:pt x="3456929" y="1294198"/>
                  <a:pt x="3446804" y="1309773"/>
                  <a:pt x="3432627" y="1320800"/>
                </a:cubicBezTo>
                <a:cubicBezTo>
                  <a:pt x="3408530" y="1339542"/>
                  <a:pt x="3378013" y="1350014"/>
                  <a:pt x="3356427" y="1371600"/>
                </a:cubicBezTo>
                <a:cubicBezTo>
                  <a:pt x="3328340" y="1399687"/>
                  <a:pt x="3315590" y="1417419"/>
                  <a:pt x="3280227" y="1435100"/>
                </a:cubicBezTo>
                <a:cubicBezTo>
                  <a:pt x="3268253" y="1441087"/>
                  <a:pt x="3253829" y="1441299"/>
                  <a:pt x="3242127" y="1447800"/>
                </a:cubicBezTo>
                <a:cubicBezTo>
                  <a:pt x="3215442" y="1462625"/>
                  <a:pt x="3191327" y="1481667"/>
                  <a:pt x="3165927" y="1498600"/>
                </a:cubicBezTo>
                <a:lnTo>
                  <a:pt x="3089727" y="1549400"/>
                </a:lnTo>
                <a:cubicBezTo>
                  <a:pt x="3077027" y="1557867"/>
                  <a:pt x="3066107" y="1569973"/>
                  <a:pt x="3051627" y="1574800"/>
                </a:cubicBezTo>
                <a:lnTo>
                  <a:pt x="3013527" y="1587500"/>
                </a:lnTo>
                <a:cubicBezTo>
                  <a:pt x="3000827" y="1600200"/>
                  <a:pt x="2989604" y="1614573"/>
                  <a:pt x="2975427" y="1625600"/>
                </a:cubicBezTo>
                <a:cubicBezTo>
                  <a:pt x="2951330" y="1644342"/>
                  <a:pt x="2920813" y="1654814"/>
                  <a:pt x="2899227" y="1676400"/>
                </a:cubicBezTo>
                <a:cubicBezTo>
                  <a:pt x="2886527" y="1689100"/>
                  <a:pt x="2875304" y="1703473"/>
                  <a:pt x="2861127" y="1714500"/>
                </a:cubicBezTo>
                <a:cubicBezTo>
                  <a:pt x="2837030" y="1733242"/>
                  <a:pt x="2810327" y="1748367"/>
                  <a:pt x="2784927" y="1765300"/>
                </a:cubicBezTo>
                <a:cubicBezTo>
                  <a:pt x="2772227" y="1773767"/>
                  <a:pt x="2757620" y="1779907"/>
                  <a:pt x="2746827" y="1790700"/>
                </a:cubicBezTo>
                <a:cubicBezTo>
                  <a:pt x="2652287" y="1885240"/>
                  <a:pt x="2771972" y="1769147"/>
                  <a:pt x="2657927" y="1866900"/>
                </a:cubicBezTo>
                <a:cubicBezTo>
                  <a:pt x="2644290" y="1878589"/>
                  <a:pt x="2633625" y="1893502"/>
                  <a:pt x="2619827" y="1905000"/>
                </a:cubicBezTo>
                <a:cubicBezTo>
                  <a:pt x="2608101" y="1914771"/>
                  <a:pt x="2593453" y="1920629"/>
                  <a:pt x="2581727" y="1930400"/>
                </a:cubicBezTo>
                <a:cubicBezTo>
                  <a:pt x="2567929" y="1941898"/>
                  <a:pt x="2557425" y="1957002"/>
                  <a:pt x="2543627" y="1968500"/>
                </a:cubicBezTo>
                <a:cubicBezTo>
                  <a:pt x="2531901" y="1978271"/>
                  <a:pt x="2517253" y="1984129"/>
                  <a:pt x="2505527" y="1993900"/>
                </a:cubicBezTo>
                <a:cubicBezTo>
                  <a:pt x="2491729" y="2005398"/>
                  <a:pt x="2481604" y="2020973"/>
                  <a:pt x="2467427" y="2032000"/>
                </a:cubicBezTo>
                <a:cubicBezTo>
                  <a:pt x="2443330" y="2050742"/>
                  <a:pt x="2412813" y="2061214"/>
                  <a:pt x="2391227" y="2082800"/>
                </a:cubicBezTo>
                <a:cubicBezTo>
                  <a:pt x="2365827" y="2108200"/>
                  <a:pt x="2334952" y="2129112"/>
                  <a:pt x="2315027" y="2159000"/>
                </a:cubicBezTo>
                <a:lnTo>
                  <a:pt x="2213427" y="2311400"/>
                </a:lnTo>
                <a:cubicBezTo>
                  <a:pt x="2204960" y="2324100"/>
                  <a:pt x="2200727" y="2341033"/>
                  <a:pt x="2188027" y="2349500"/>
                </a:cubicBezTo>
                <a:lnTo>
                  <a:pt x="2149927" y="2374900"/>
                </a:lnTo>
                <a:cubicBezTo>
                  <a:pt x="2141460" y="2387600"/>
                  <a:pt x="2131353" y="2399348"/>
                  <a:pt x="2124527" y="2413000"/>
                </a:cubicBezTo>
                <a:cubicBezTo>
                  <a:pt x="2118540" y="2424974"/>
                  <a:pt x="2118328" y="2439398"/>
                  <a:pt x="2111827" y="2451100"/>
                </a:cubicBezTo>
                <a:cubicBezTo>
                  <a:pt x="2097002" y="2477785"/>
                  <a:pt x="2070680" y="2498340"/>
                  <a:pt x="2061027" y="2527300"/>
                </a:cubicBezTo>
                <a:cubicBezTo>
                  <a:pt x="2056794" y="2540000"/>
                  <a:pt x="2052005" y="2552528"/>
                  <a:pt x="2048327" y="2565400"/>
                </a:cubicBezTo>
                <a:cubicBezTo>
                  <a:pt x="2043532" y="2582183"/>
                  <a:pt x="2042503" y="2600157"/>
                  <a:pt x="2035627" y="2616200"/>
                </a:cubicBezTo>
                <a:cubicBezTo>
                  <a:pt x="2029614" y="2630229"/>
                  <a:pt x="2017053" y="2640648"/>
                  <a:pt x="2010227" y="2654300"/>
                </a:cubicBezTo>
                <a:cubicBezTo>
                  <a:pt x="2004240" y="2666274"/>
                  <a:pt x="2001760" y="2679700"/>
                  <a:pt x="1997527" y="2692400"/>
                </a:cubicBezTo>
                <a:cubicBezTo>
                  <a:pt x="1977257" y="2955916"/>
                  <a:pt x="2003869" y="2784505"/>
                  <a:pt x="1972127" y="2895600"/>
                </a:cubicBezTo>
                <a:cubicBezTo>
                  <a:pt x="1967332" y="2912383"/>
                  <a:pt x="1967233" y="2930788"/>
                  <a:pt x="1959427" y="2946400"/>
                </a:cubicBezTo>
                <a:cubicBezTo>
                  <a:pt x="1945775" y="2973704"/>
                  <a:pt x="1934027" y="3005667"/>
                  <a:pt x="1908627" y="3022600"/>
                </a:cubicBezTo>
                <a:lnTo>
                  <a:pt x="1870527" y="3048000"/>
                </a:lnTo>
                <a:cubicBezTo>
                  <a:pt x="1858945" y="3065374"/>
                  <a:pt x="1818842" y="3127055"/>
                  <a:pt x="1807027" y="3136900"/>
                </a:cubicBezTo>
                <a:cubicBezTo>
                  <a:pt x="1796743" y="3145470"/>
                  <a:pt x="1780629" y="3143099"/>
                  <a:pt x="1768927" y="3149600"/>
                </a:cubicBezTo>
                <a:cubicBezTo>
                  <a:pt x="1742242" y="3164425"/>
                  <a:pt x="1721687" y="3190747"/>
                  <a:pt x="1692727" y="3200400"/>
                </a:cubicBezTo>
                <a:lnTo>
                  <a:pt x="1616527" y="3225800"/>
                </a:lnTo>
                <a:cubicBezTo>
                  <a:pt x="1574604" y="3239774"/>
                  <a:pt x="1515023" y="3260717"/>
                  <a:pt x="1476827" y="3263900"/>
                </a:cubicBezTo>
                <a:lnTo>
                  <a:pt x="1324427" y="3276600"/>
                </a:lnTo>
                <a:cubicBezTo>
                  <a:pt x="1252460" y="3272367"/>
                  <a:pt x="1180260" y="3271073"/>
                  <a:pt x="1108527" y="3263900"/>
                </a:cubicBezTo>
                <a:cubicBezTo>
                  <a:pt x="1095206" y="3262568"/>
                  <a:pt x="1083299" y="3254878"/>
                  <a:pt x="1070427" y="3251200"/>
                </a:cubicBezTo>
                <a:cubicBezTo>
                  <a:pt x="936072" y="3212813"/>
                  <a:pt x="1124511" y="3273461"/>
                  <a:pt x="943427" y="3213100"/>
                </a:cubicBezTo>
                <a:cubicBezTo>
                  <a:pt x="930727" y="3208867"/>
                  <a:pt x="918314" y="3203647"/>
                  <a:pt x="905327" y="3200400"/>
                </a:cubicBezTo>
                <a:cubicBezTo>
                  <a:pt x="889051" y="3196331"/>
                  <a:pt x="834647" y="3184110"/>
                  <a:pt x="816427" y="3175000"/>
                </a:cubicBezTo>
                <a:cubicBezTo>
                  <a:pt x="742214" y="3137894"/>
                  <a:pt x="814711" y="3158181"/>
                  <a:pt x="740227" y="3136900"/>
                </a:cubicBezTo>
                <a:cubicBezTo>
                  <a:pt x="605872" y="3098513"/>
                  <a:pt x="794311" y="3159161"/>
                  <a:pt x="613227" y="3098800"/>
                </a:cubicBezTo>
                <a:lnTo>
                  <a:pt x="575127" y="3086100"/>
                </a:lnTo>
                <a:cubicBezTo>
                  <a:pt x="562427" y="3081867"/>
                  <a:pt x="548166" y="3080826"/>
                  <a:pt x="537027" y="3073400"/>
                </a:cubicBezTo>
                <a:cubicBezTo>
                  <a:pt x="367887" y="2960640"/>
                  <a:pt x="618568" y="3122934"/>
                  <a:pt x="460827" y="3035300"/>
                </a:cubicBezTo>
                <a:cubicBezTo>
                  <a:pt x="434142" y="3020475"/>
                  <a:pt x="413587" y="2994153"/>
                  <a:pt x="384627" y="2984500"/>
                </a:cubicBezTo>
                <a:cubicBezTo>
                  <a:pt x="288862" y="2952578"/>
                  <a:pt x="406904" y="2995639"/>
                  <a:pt x="308427" y="2946400"/>
                </a:cubicBezTo>
                <a:cubicBezTo>
                  <a:pt x="296453" y="2940413"/>
                  <a:pt x="282301" y="2939687"/>
                  <a:pt x="270327" y="2933700"/>
                </a:cubicBezTo>
                <a:cubicBezTo>
                  <a:pt x="223029" y="2910051"/>
                  <a:pt x="236258" y="2905309"/>
                  <a:pt x="194127" y="2870200"/>
                </a:cubicBezTo>
                <a:cubicBezTo>
                  <a:pt x="88039" y="2781793"/>
                  <a:pt x="229237" y="2918010"/>
                  <a:pt x="117927" y="2806700"/>
                </a:cubicBezTo>
                <a:cubicBezTo>
                  <a:pt x="113694" y="2794000"/>
                  <a:pt x="111728" y="2780302"/>
                  <a:pt x="105227" y="2768600"/>
                </a:cubicBezTo>
                <a:cubicBezTo>
                  <a:pt x="90402" y="2741915"/>
                  <a:pt x="64080" y="2721360"/>
                  <a:pt x="54427" y="2692400"/>
                </a:cubicBezTo>
                <a:lnTo>
                  <a:pt x="29027" y="2616200"/>
                </a:lnTo>
                <a:lnTo>
                  <a:pt x="16327" y="2578100"/>
                </a:lnTo>
                <a:cubicBezTo>
                  <a:pt x="-6401" y="2305369"/>
                  <a:pt x="-4464" y="2397029"/>
                  <a:pt x="16327" y="1981200"/>
                </a:cubicBezTo>
                <a:cubicBezTo>
                  <a:pt x="18240" y="1942941"/>
                  <a:pt x="26798" y="1907229"/>
                  <a:pt x="54427" y="1879600"/>
                </a:cubicBezTo>
                <a:cubicBezTo>
                  <a:pt x="65220" y="1868807"/>
                  <a:pt x="79827" y="1862667"/>
                  <a:pt x="92527" y="1854200"/>
                </a:cubicBezTo>
                <a:cubicBezTo>
                  <a:pt x="96760" y="1841500"/>
                  <a:pt x="94774" y="1824463"/>
                  <a:pt x="105227" y="1816100"/>
                </a:cubicBezTo>
                <a:cubicBezTo>
                  <a:pt x="124952" y="1800320"/>
                  <a:pt x="170147" y="1803400"/>
                  <a:pt x="194127" y="1803400"/>
                </a:cubicBezTo>
                <a:lnTo>
                  <a:pt x="714827" y="1066800"/>
                </a:lnTo>
              </a:path>
            </a:pathLst>
          </a:custGeom>
          <a:solidFill>
            <a:schemeClr val="bg2">
              <a:lumMod val="75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3199929" y="2238447"/>
            <a:ext cx="95596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231747" y="1077027"/>
            <a:ext cx="188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</a:t>
            </a:r>
            <a:r>
              <a:rPr lang="de-DE" dirty="0" smtClean="0"/>
              <a:t>uclipse1.dkrz.de</a:t>
            </a: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6447197" y="818710"/>
            <a:ext cx="2294024" cy="67923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CMIP5 Index </a:t>
            </a:r>
            <a:r>
              <a:rPr lang="de-DE" dirty="0" err="1" smtClean="0"/>
              <a:t>Node</a:t>
            </a:r>
            <a:endParaRPr lang="de-DE" dirty="0" smtClean="0"/>
          </a:p>
          <a:p>
            <a:pPr algn="ctr"/>
            <a:r>
              <a:rPr lang="de-DE" dirty="0" smtClean="0"/>
              <a:t>(„</a:t>
            </a:r>
            <a:r>
              <a:rPr lang="de-DE" dirty="0" err="1" smtClean="0"/>
              <a:t>gateway</a:t>
            </a:r>
            <a:r>
              <a:rPr lang="de-DE" dirty="0" smtClean="0"/>
              <a:t>“)</a:t>
            </a:r>
            <a:endParaRPr lang="de-DE" dirty="0"/>
          </a:p>
        </p:txBody>
      </p:sp>
      <p:cxnSp>
        <p:nvCxnSpPr>
          <p:cNvPr id="19" name="Gerade Verbindung 18"/>
          <p:cNvCxnSpPr>
            <a:endCxn id="17" idx="1"/>
          </p:cNvCxnSpPr>
          <p:nvPr/>
        </p:nvCxnSpPr>
        <p:spPr>
          <a:xfrm flipV="1">
            <a:off x="5668057" y="1158327"/>
            <a:ext cx="779140" cy="446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ssdiagramm: Oder 20"/>
          <p:cNvSpPr/>
          <p:nvPr/>
        </p:nvSpPr>
        <p:spPr>
          <a:xfrm>
            <a:off x="2947901" y="3163916"/>
            <a:ext cx="160164" cy="165286"/>
          </a:xfrm>
          <a:prstGeom prst="flowChar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lussdiagramm: Oder 21"/>
          <p:cNvSpPr/>
          <p:nvPr/>
        </p:nvSpPr>
        <p:spPr>
          <a:xfrm>
            <a:off x="4155889" y="1922795"/>
            <a:ext cx="160164" cy="165286"/>
          </a:xfrm>
          <a:prstGeom prst="flowChar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251520" y="299695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(1) Publisher </a:t>
            </a:r>
            <a:r>
              <a:rPr lang="de-DE" dirty="0" err="1" smtClean="0"/>
              <a:t>Configuration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1224992" y="1682272"/>
            <a:ext cx="2194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(2) </a:t>
            </a:r>
            <a:r>
              <a:rPr lang="de-DE" dirty="0" err="1" smtClean="0"/>
              <a:t>Faceted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configuration</a:t>
            </a:r>
            <a:endParaRPr lang="de-DE" dirty="0"/>
          </a:p>
        </p:txBody>
      </p:sp>
      <p:cxnSp>
        <p:nvCxnSpPr>
          <p:cNvPr id="26" name="Gerade Verbindung 25"/>
          <p:cNvCxnSpPr/>
          <p:nvPr/>
        </p:nvCxnSpPr>
        <p:spPr>
          <a:xfrm flipV="1">
            <a:off x="2787737" y="2005438"/>
            <a:ext cx="1334009" cy="8264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V="1">
            <a:off x="1570701" y="3237475"/>
            <a:ext cx="1334009" cy="908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endCxn id="8" idx="1"/>
          </p:cNvCxnSpPr>
          <p:nvPr/>
        </p:nvCxnSpPr>
        <p:spPr>
          <a:xfrm>
            <a:off x="5668057" y="2046759"/>
            <a:ext cx="729084" cy="191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V="1">
            <a:off x="5875573" y="2742503"/>
            <a:ext cx="784659" cy="4949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 flipV="1">
            <a:off x="7452320" y="2706499"/>
            <a:ext cx="720080" cy="5309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ussdiagramm: Oder 34"/>
          <p:cNvSpPr/>
          <p:nvPr/>
        </p:nvSpPr>
        <p:spPr>
          <a:xfrm>
            <a:off x="2096164" y="5011716"/>
            <a:ext cx="160164" cy="165286"/>
          </a:xfrm>
          <a:prstGeom prst="flowChar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Flussdiagramm: Oder 35"/>
          <p:cNvSpPr/>
          <p:nvPr/>
        </p:nvSpPr>
        <p:spPr>
          <a:xfrm>
            <a:off x="2707655" y="3945369"/>
            <a:ext cx="160164" cy="165286"/>
          </a:xfrm>
          <a:prstGeom prst="flowChar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Flussdiagramm: Oder 36"/>
          <p:cNvSpPr/>
          <p:nvPr/>
        </p:nvSpPr>
        <p:spPr>
          <a:xfrm>
            <a:off x="2361878" y="4519864"/>
            <a:ext cx="160164" cy="165286"/>
          </a:xfrm>
          <a:prstGeom prst="flowChar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Flussdiagramm: Oder 37"/>
          <p:cNvSpPr/>
          <p:nvPr/>
        </p:nvSpPr>
        <p:spPr>
          <a:xfrm>
            <a:off x="5897463" y="1914411"/>
            <a:ext cx="160164" cy="165286"/>
          </a:xfrm>
          <a:prstGeom prst="flowChar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417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7772400" cy="1080120"/>
          </a:xfrm>
        </p:spPr>
        <p:txBody>
          <a:bodyPr>
            <a:normAutofit/>
          </a:bodyPr>
          <a:lstStyle/>
          <a:p>
            <a:pPr algn="l"/>
            <a:r>
              <a:rPr lang="de-DE" sz="3600" u="sng" dirty="0" smtClean="0"/>
              <a:t>(1) Publisher </a:t>
            </a:r>
            <a:r>
              <a:rPr lang="de-DE" sz="3600" u="sng" dirty="0" err="1" smtClean="0"/>
              <a:t>Configuration</a:t>
            </a:r>
            <a:endParaRPr lang="de-DE" sz="3600" u="sng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352928" cy="1656184"/>
          </a:xfrm>
        </p:spPr>
        <p:txBody>
          <a:bodyPr>
            <a:normAutofit/>
          </a:bodyPr>
          <a:lstStyle/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Edit </a:t>
            </a:r>
            <a:r>
              <a:rPr lang="de-DE" sz="1800" dirty="0" err="1" smtClean="0">
                <a:solidFill>
                  <a:schemeClr val="tx1"/>
                </a:solidFill>
              </a:rPr>
              <a:t>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modify</a:t>
            </a:r>
            <a:r>
              <a:rPr lang="de-DE" sz="1800" dirty="0" smtClean="0">
                <a:solidFill>
                  <a:schemeClr val="tx1"/>
                </a:solidFill>
              </a:rPr>
              <a:t> esg.ini file: </a:t>
            </a:r>
            <a:r>
              <a:rPr lang="de-DE" sz="1800" dirty="0" err="1" smtClean="0">
                <a:solidFill>
                  <a:schemeClr val="tx1"/>
                </a:solidFill>
              </a:rPr>
              <a:t>add</a:t>
            </a:r>
            <a:r>
              <a:rPr lang="de-DE" sz="1800" dirty="0" smtClean="0">
                <a:solidFill>
                  <a:schemeClr val="tx1"/>
                </a:solidFill>
              </a:rPr>
              <a:t> a separate </a:t>
            </a:r>
            <a:r>
              <a:rPr lang="de-DE" sz="1800" dirty="0" err="1" smtClean="0">
                <a:solidFill>
                  <a:schemeClr val="tx1"/>
                </a:solidFill>
              </a:rPr>
              <a:t>project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section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like</a:t>
            </a:r>
            <a:r>
              <a:rPr lang="de-DE" sz="1800" dirty="0" smtClean="0">
                <a:solidFill>
                  <a:schemeClr val="tx1"/>
                </a:solidFill>
              </a:rPr>
              <a:t> "</a:t>
            </a:r>
            <a:r>
              <a:rPr lang="de-DE" sz="1800" dirty="0" err="1" smtClean="0">
                <a:solidFill>
                  <a:schemeClr val="tx1"/>
                </a:solidFill>
              </a:rPr>
              <a:t>cordex</a:t>
            </a:r>
            <a:r>
              <a:rPr lang="de-DE" sz="1800" dirty="0" smtClean="0">
                <a:solidFill>
                  <a:schemeClr val="tx1"/>
                </a:solidFill>
              </a:rPr>
              <a:t>" </a:t>
            </a: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    </a:t>
            </a:r>
            <a:r>
              <a:rPr lang="de-DE" sz="1800" dirty="0" err="1" smtClean="0">
                <a:solidFill>
                  <a:schemeClr val="tx1"/>
                </a:solidFill>
              </a:rPr>
              <a:t>with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settings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like</a:t>
            </a:r>
            <a:r>
              <a:rPr lang="de-DE" sz="1800" dirty="0" smtClean="0">
                <a:solidFill>
                  <a:schemeClr val="tx1"/>
                </a:solidFill>
              </a:rPr>
              <a:t> "</a:t>
            </a:r>
            <a:r>
              <a:rPr lang="de-DE" sz="1800" dirty="0" err="1" smtClean="0">
                <a:solidFill>
                  <a:schemeClr val="tx1"/>
                </a:solidFill>
              </a:rPr>
              <a:t>dataset_id</a:t>
            </a:r>
            <a:r>
              <a:rPr lang="de-DE" sz="1800" dirty="0" smtClean="0">
                <a:solidFill>
                  <a:schemeClr val="tx1"/>
                </a:solidFill>
              </a:rPr>
              <a:t> ", "</a:t>
            </a:r>
            <a:r>
              <a:rPr lang="de-DE" sz="1800" dirty="0" err="1" smtClean="0">
                <a:solidFill>
                  <a:schemeClr val="tx1"/>
                </a:solidFill>
              </a:rPr>
              <a:t>dataset_directory_format</a:t>
            </a:r>
            <a:r>
              <a:rPr lang="de-DE" sz="1800" dirty="0" smtClean="0">
                <a:solidFill>
                  <a:schemeClr val="tx1"/>
                </a:solidFill>
              </a:rPr>
              <a:t>",  </a:t>
            </a:r>
            <a:r>
              <a:rPr lang="de-DE" sz="1800" dirty="0" err="1" smtClean="0">
                <a:solidFill>
                  <a:schemeClr val="tx1"/>
                </a:solidFill>
              </a:rPr>
              <a:t>others</a:t>
            </a:r>
            <a:endParaRPr lang="de-DE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(</a:t>
            </a:r>
            <a:r>
              <a:rPr lang="de-DE" sz="1800" dirty="0" err="1" smtClean="0">
                <a:solidFill>
                  <a:schemeClr val="tx1"/>
                </a:solidFill>
              </a:rPr>
              <a:t>If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necessary</a:t>
            </a:r>
            <a:r>
              <a:rPr lang="de-DE" sz="1800" dirty="0" smtClean="0">
                <a:solidFill>
                  <a:schemeClr val="tx1"/>
                </a:solidFill>
              </a:rPr>
              <a:t>: </a:t>
            </a:r>
            <a:r>
              <a:rPr lang="de-DE" sz="1800" dirty="0" err="1" smtClean="0">
                <a:solidFill>
                  <a:schemeClr val="tx1"/>
                </a:solidFill>
              </a:rPr>
              <a:t>create</a:t>
            </a:r>
            <a:r>
              <a:rPr lang="de-DE" sz="1800" dirty="0" smtClean="0">
                <a:solidFill>
                  <a:schemeClr val="tx1"/>
                </a:solidFill>
              </a:rPr>
              <a:t> a </a:t>
            </a:r>
            <a:r>
              <a:rPr lang="de-DE" sz="1800" dirty="0" err="1" smtClean="0">
                <a:solidFill>
                  <a:schemeClr val="tx1"/>
                </a:solidFill>
              </a:rPr>
              <a:t>specific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cordex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handler</a:t>
            </a:r>
            <a:r>
              <a:rPr lang="de-DE" sz="1800" dirty="0" smtClean="0">
                <a:solidFill>
                  <a:schemeClr val="tx1"/>
                </a:solidFill>
              </a:rPr>
              <a:t> ..) 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79512" y="2636912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3600" u="sng" dirty="0" smtClean="0"/>
              <a:t>(2) Index </a:t>
            </a:r>
            <a:r>
              <a:rPr lang="de-DE" sz="3600" u="sng" dirty="0" err="1" smtClean="0"/>
              <a:t>node</a:t>
            </a:r>
            <a:r>
              <a:rPr lang="de-DE" sz="3600" u="sng" dirty="0" smtClean="0"/>
              <a:t> </a:t>
            </a:r>
            <a:r>
              <a:rPr lang="de-DE" sz="3600" u="sng" dirty="0" err="1" smtClean="0"/>
              <a:t>configuration</a:t>
            </a:r>
            <a:endParaRPr lang="de-DE" sz="3600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3501008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Add </a:t>
            </a:r>
            <a:r>
              <a:rPr lang="de-DE" dirty="0"/>
              <a:t>extra 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facet</a:t>
            </a:r>
            <a:r>
              <a:rPr lang="de-DE" dirty="0"/>
              <a:t> </a:t>
            </a:r>
            <a:r>
              <a:rPr lang="de-DE" dirty="0" err="1"/>
              <a:t>like</a:t>
            </a:r>
            <a:r>
              <a:rPr lang="de-DE" dirty="0"/>
              <a:t> "</a:t>
            </a:r>
            <a:r>
              <a:rPr lang="de-DE" dirty="0" err="1"/>
              <a:t>driving_model</a:t>
            </a:r>
            <a:r>
              <a:rPr lang="de-DE" dirty="0"/>
              <a:t>" in </a:t>
            </a:r>
            <a:r>
              <a:rPr lang="de-DE" dirty="0" err="1"/>
              <a:t>configuration</a:t>
            </a:r>
            <a:r>
              <a:rPr lang="de-DE" dirty="0"/>
              <a:t> file:</a:t>
            </a:r>
          </a:p>
          <a:p>
            <a:r>
              <a:rPr lang="de-DE" sz="1600" dirty="0"/>
              <a:t>/</a:t>
            </a:r>
            <a:r>
              <a:rPr lang="de-DE" sz="1600" dirty="0" err="1"/>
              <a:t>usr</a:t>
            </a:r>
            <a:r>
              <a:rPr lang="de-DE" sz="1600" dirty="0"/>
              <a:t>/</a:t>
            </a:r>
            <a:r>
              <a:rPr lang="de-DE" sz="1600" dirty="0" err="1"/>
              <a:t>local</a:t>
            </a:r>
            <a:r>
              <a:rPr lang="de-DE" sz="1600" dirty="0"/>
              <a:t>/</a:t>
            </a:r>
            <a:r>
              <a:rPr lang="de-DE" sz="1600" dirty="0" err="1"/>
              <a:t>tomcat</a:t>
            </a:r>
            <a:r>
              <a:rPr lang="de-DE" sz="1600" dirty="0"/>
              <a:t>/</a:t>
            </a:r>
            <a:r>
              <a:rPr lang="de-DE" sz="1600" dirty="0" err="1"/>
              <a:t>webapps</a:t>
            </a:r>
            <a:r>
              <a:rPr lang="de-DE" sz="1600" dirty="0"/>
              <a:t>/</a:t>
            </a:r>
            <a:r>
              <a:rPr lang="de-DE" sz="1600" dirty="0" err="1"/>
              <a:t>esg-search</a:t>
            </a:r>
            <a:r>
              <a:rPr lang="de-DE" sz="1600" dirty="0"/>
              <a:t>/WEB-INF/</a:t>
            </a:r>
            <a:r>
              <a:rPr lang="de-DE" sz="1600" dirty="0" err="1"/>
              <a:t>classes</a:t>
            </a:r>
            <a:r>
              <a:rPr lang="de-DE" sz="1600" dirty="0"/>
              <a:t>/</a:t>
            </a:r>
            <a:r>
              <a:rPr lang="de-DE" sz="1600" dirty="0" err="1"/>
              <a:t>esg</a:t>
            </a:r>
            <a:r>
              <a:rPr lang="de-DE" sz="1600" dirty="0"/>
              <a:t>/</a:t>
            </a:r>
            <a:r>
              <a:rPr lang="de-DE" sz="1600" dirty="0" err="1"/>
              <a:t>search</a:t>
            </a:r>
            <a:r>
              <a:rPr lang="de-DE" sz="1600" dirty="0"/>
              <a:t>/</a:t>
            </a:r>
            <a:r>
              <a:rPr lang="de-DE" sz="1600" dirty="0" err="1"/>
              <a:t>config</a:t>
            </a:r>
            <a:r>
              <a:rPr lang="de-DE" sz="1600" dirty="0"/>
              <a:t>/</a:t>
            </a:r>
            <a:r>
              <a:rPr lang="de-DE" sz="1600" dirty="0" err="1"/>
              <a:t>facets.properties</a:t>
            </a:r>
            <a:endParaRPr lang="de-DE" sz="1600" dirty="0"/>
          </a:p>
          <a:p>
            <a:endParaRPr lang="de-DE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Add simple </a:t>
            </a:r>
            <a:r>
              <a:rPr lang="de-DE" dirty="0" err="1" smtClean="0"/>
              <a:t>mapping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facet</a:t>
            </a:r>
            <a:r>
              <a:rPr lang="de-DE" dirty="0" smtClean="0"/>
              <a:t> (</a:t>
            </a:r>
            <a:r>
              <a:rPr lang="de-DE" dirty="0" err="1" smtClean="0"/>
              <a:t>internal</a:t>
            </a:r>
            <a:r>
              <a:rPr lang="de-DE" dirty="0" smtClean="0"/>
              <a:t> – 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 smtClean="0"/>
              <a:t>names</a:t>
            </a:r>
            <a:r>
              <a:rPr lang="de-DE" dirty="0" smtClean="0"/>
              <a:t>): </a:t>
            </a:r>
          </a:p>
          <a:p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dirty="0"/>
              <a:t>Add "</a:t>
            </a:r>
            <a:r>
              <a:rPr lang="de-DE" dirty="0" err="1"/>
              <a:t>facet:Label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facet</a:t>
            </a:r>
            <a:r>
              <a:rPr lang="de-DE" dirty="0"/>
              <a:t>" </a:t>
            </a:r>
            <a:r>
              <a:rPr lang="de-DE" dirty="0" err="1"/>
              <a:t>like</a:t>
            </a:r>
            <a:r>
              <a:rPr lang="de-DE" dirty="0"/>
              <a:t> "</a:t>
            </a:r>
            <a:r>
              <a:rPr lang="de-DE" dirty="0" err="1"/>
              <a:t>driving_model:Driving</a:t>
            </a:r>
            <a:r>
              <a:rPr lang="de-DE" dirty="0"/>
              <a:t> Model" in </a:t>
            </a:r>
            <a:r>
              <a:rPr lang="de-DE" dirty="0" err="1"/>
              <a:t>configuration</a:t>
            </a:r>
            <a:r>
              <a:rPr lang="de-DE" dirty="0"/>
              <a:t> file</a:t>
            </a:r>
            <a:r>
              <a:rPr lang="de-DE" dirty="0" smtClean="0"/>
              <a:t>:</a:t>
            </a:r>
            <a:endParaRPr lang="de-DE" dirty="0"/>
          </a:p>
          <a:p>
            <a:r>
              <a:rPr lang="de-DE" sz="1600" dirty="0" smtClean="0"/>
              <a:t>      /</a:t>
            </a:r>
            <a:r>
              <a:rPr lang="de-DE" sz="1600" dirty="0" err="1" smtClean="0"/>
              <a:t>usr</a:t>
            </a:r>
            <a:r>
              <a:rPr lang="de-DE" sz="1600" dirty="0" smtClean="0"/>
              <a:t>/</a:t>
            </a:r>
            <a:r>
              <a:rPr lang="de-DE" sz="1600" dirty="0" err="1" smtClean="0"/>
              <a:t>local</a:t>
            </a:r>
            <a:r>
              <a:rPr lang="de-DE" sz="1600" dirty="0" smtClean="0"/>
              <a:t>/</a:t>
            </a:r>
            <a:r>
              <a:rPr lang="de-DE" sz="1600" dirty="0" err="1" smtClean="0"/>
              <a:t>tomcat</a:t>
            </a:r>
            <a:r>
              <a:rPr lang="de-DE" sz="1600" dirty="0" smtClean="0"/>
              <a:t>/</a:t>
            </a:r>
            <a:r>
              <a:rPr lang="de-DE" sz="1600" dirty="0" err="1" smtClean="0"/>
              <a:t>webapps</a:t>
            </a:r>
            <a:r>
              <a:rPr lang="de-DE" sz="1600" dirty="0" smtClean="0"/>
              <a:t>/</a:t>
            </a:r>
            <a:r>
              <a:rPr lang="de-DE" sz="1600" dirty="0" err="1" smtClean="0"/>
              <a:t>esgf</a:t>
            </a:r>
            <a:r>
              <a:rPr lang="de-DE" sz="1600" dirty="0" smtClean="0"/>
              <a:t>-web-</a:t>
            </a:r>
            <a:r>
              <a:rPr lang="de-DE" sz="1600" dirty="0" err="1" smtClean="0"/>
              <a:t>fe</a:t>
            </a:r>
            <a:r>
              <a:rPr lang="de-DE" sz="1600" dirty="0" smtClean="0"/>
              <a:t>/WEB-INF/</a:t>
            </a:r>
            <a:r>
              <a:rPr lang="de-DE" sz="1600" dirty="0" err="1" smtClean="0"/>
              <a:t>classes</a:t>
            </a:r>
            <a:r>
              <a:rPr lang="de-DE" sz="1600" dirty="0" smtClean="0"/>
              <a:t>/</a:t>
            </a:r>
            <a:r>
              <a:rPr lang="de-DE" sz="1600" dirty="0" err="1" smtClean="0"/>
              <a:t>longnames.properties</a:t>
            </a:r>
            <a:endParaRPr lang="de-DE" sz="1600" dirty="0" smtClean="0"/>
          </a:p>
          <a:p>
            <a:endParaRPr lang="de-DE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default</a:t>
            </a:r>
            <a:r>
              <a:rPr lang="de-DE" dirty="0" smtClean="0"/>
              <a:t> </a:t>
            </a:r>
            <a:r>
              <a:rPr lang="de-DE" dirty="0" err="1" smtClean="0"/>
              <a:t>handler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CORDEX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handler</a:t>
            </a:r>
            <a:r>
              <a:rPr lang="de-DE" dirty="0" smtClean="0"/>
              <a:t>,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cmip5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handler</a:t>
            </a:r>
            <a:r>
              <a:rPr lang="de-DE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endParaRPr lang="de-DE" sz="1600" dirty="0"/>
          </a:p>
          <a:p>
            <a:endParaRPr lang="de-DE" dirty="0"/>
          </a:p>
          <a:p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 </a:t>
            </a:r>
            <a:r>
              <a:rPr lang="de-DE" dirty="0" err="1"/>
              <a:t>Publish</a:t>
            </a:r>
            <a:r>
              <a:rPr lang="de-DE" dirty="0"/>
              <a:t> / </a:t>
            </a:r>
            <a:r>
              <a:rPr lang="de-DE" dirty="0" err="1"/>
              <a:t>Unpublish</a:t>
            </a:r>
            <a:r>
              <a:rPr lang="de-DE" dirty="0"/>
              <a:t> </a:t>
            </a:r>
            <a:r>
              <a:rPr lang="de-DE" dirty="0" err="1"/>
              <a:t>data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656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2" cy="792087"/>
          </a:xfrm>
        </p:spPr>
        <p:txBody>
          <a:bodyPr>
            <a:normAutofit fontScale="90000"/>
          </a:bodyPr>
          <a:lstStyle/>
          <a:p>
            <a:r>
              <a:rPr lang="de-DE" sz="3600" b="1" dirty="0" smtClean="0"/>
              <a:t>MODIFICATION OF esg.ini CONFIGURATION FILE</a:t>
            </a:r>
            <a:endParaRPr lang="de-DE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043444"/>
            <a:ext cx="85689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de-DE" sz="2400" b="1" dirty="0" smtClean="0"/>
              <a:t>DEFAULT SECTION</a:t>
            </a:r>
          </a:p>
          <a:p>
            <a:pPr marL="1257300" lvl="2" indent="-342900">
              <a:buAutoNum type="alphaLcPeriod"/>
            </a:pPr>
            <a:r>
              <a:rPr lang="de-DE" sz="2400" b="1" dirty="0" smtClean="0"/>
              <a:t>Setting </a:t>
            </a:r>
            <a:r>
              <a:rPr lang="de-DE" sz="2400" b="1" dirty="0" err="1" smtClean="0"/>
              <a:t>configurations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options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various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services</a:t>
            </a:r>
            <a:r>
              <a:rPr lang="de-DE" sz="2400" b="1" dirty="0" smtClean="0"/>
              <a:t> (THREDDS, </a:t>
            </a:r>
            <a:r>
              <a:rPr lang="de-DE" sz="2400" b="1" dirty="0" err="1" smtClean="0"/>
              <a:t>Hessian</a:t>
            </a:r>
            <a:r>
              <a:rPr lang="de-DE" sz="2400" b="1" dirty="0" smtClean="0"/>
              <a:t>, log etc.) </a:t>
            </a:r>
          </a:p>
          <a:p>
            <a:pPr marL="1257300" lvl="2" indent="-342900">
              <a:buAutoNum type="alphaLcPeriod"/>
            </a:pPr>
            <a:r>
              <a:rPr lang="de-DE" sz="2400" b="1" u="sng" dirty="0" smtClean="0"/>
              <a:t>IMPORTANT</a:t>
            </a:r>
            <a:r>
              <a:rPr lang="de-DE" sz="2400" b="1" dirty="0" smtClean="0"/>
              <a:t> – </a:t>
            </a:r>
            <a:r>
              <a:rPr lang="de-DE" sz="2400" b="1" dirty="0" err="1" smtClean="0"/>
              <a:t>enter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project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under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project_options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configuration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options</a:t>
            </a:r>
            <a:endParaRPr lang="de-DE" sz="2400" b="1" dirty="0" smtClean="0"/>
          </a:p>
          <a:p>
            <a:pPr marL="1257300" lvl="2" indent="-342900">
              <a:buFont typeface="+mj-lt"/>
              <a:buAutoNum type="alphaLcPeriod"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324238" y="4149080"/>
            <a:ext cx="674015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/>
              <a:t>[DEFAULT]</a:t>
            </a:r>
          </a:p>
          <a:p>
            <a:r>
              <a:rPr lang="de-DE" sz="2000" dirty="0"/>
              <a:t>.</a:t>
            </a:r>
          </a:p>
          <a:p>
            <a:r>
              <a:rPr lang="de-DE" sz="2000" dirty="0"/>
              <a:t>.</a:t>
            </a:r>
          </a:p>
          <a:p>
            <a:r>
              <a:rPr lang="de-DE" sz="2000" dirty="0" err="1"/>
              <a:t>project_options</a:t>
            </a:r>
            <a:r>
              <a:rPr lang="de-DE" sz="2000" dirty="0"/>
              <a:t> = </a:t>
            </a:r>
          </a:p>
          <a:p>
            <a:r>
              <a:rPr lang="de-DE" sz="2000" dirty="0"/>
              <a:t>	ipcc4 | IPCC </a:t>
            </a:r>
            <a:r>
              <a:rPr lang="de-DE" sz="2000" dirty="0" err="1"/>
              <a:t>Fourth</a:t>
            </a:r>
            <a:r>
              <a:rPr lang="de-DE" sz="2000" dirty="0"/>
              <a:t> Assessment Report | 1</a:t>
            </a:r>
          </a:p>
          <a:p>
            <a:r>
              <a:rPr lang="de-DE" sz="2000" dirty="0"/>
              <a:t>          </a:t>
            </a:r>
            <a:r>
              <a:rPr lang="de-DE" sz="2000" dirty="0" smtClean="0"/>
              <a:t>     </a:t>
            </a:r>
            <a:r>
              <a:rPr lang="de-DE" sz="2000" b="1" dirty="0" err="1" smtClean="0"/>
              <a:t>cordex</a:t>
            </a:r>
            <a:r>
              <a:rPr lang="de-DE" sz="2000" b="1" dirty="0" smtClean="0"/>
              <a:t> </a:t>
            </a:r>
            <a:r>
              <a:rPr lang="de-DE" sz="2000" b="1" dirty="0"/>
              <a:t>| CORDEX Output Data | 2</a:t>
            </a:r>
          </a:p>
        </p:txBody>
      </p:sp>
      <p:sp>
        <p:nvSpPr>
          <p:cNvPr id="6" name="Rechteck 5"/>
          <p:cNvSpPr/>
          <p:nvPr/>
        </p:nvSpPr>
        <p:spPr>
          <a:xfrm>
            <a:off x="683568" y="3259435"/>
            <a:ext cx="7632848" cy="3049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efaltete Ecke 6"/>
          <p:cNvSpPr/>
          <p:nvPr/>
        </p:nvSpPr>
        <p:spPr>
          <a:xfrm>
            <a:off x="467544" y="3259434"/>
            <a:ext cx="8453538" cy="3481933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827584" y="350100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e</a:t>
            </a:r>
            <a:r>
              <a:rPr lang="de-DE" sz="2800" b="1" dirty="0" smtClean="0"/>
              <a:t>sg.ini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49205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500" y="116632"/>
            <a:ext cx="8928992" cy="792087"/>
          </a:xfrm>
        </p:spPr>
        <p:txBody>
          <a:bodyPr>
            <a:normAutofit fontScale="90000"/>
          </a:bodyPr>
          <a:lstStyle/>
          <a:p>
            <a:r>
              <a:rPr lang="de-DE" sz="3600" b="1" dirty="0" smtClean="0"/>
              <a:t>MODIFICATION OF esg.ini CONFIGURATION FILE</a:t>
            </a:r>
            <a:endParaRPr lang="de-DE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104344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1" indent="-355600">
              <a:buFont typeface="+mj-lt"/>
              <a:buAutoNum type="arabicPeriod" startAt="2"/>
            </a:pPr>
            <a:r>
              <a:rPr lang="de-DE" sz="2400" b="1" dirty="0" smtClean="0"/>
              <a:t>PROJECT SECTION</a:t>
            </a:r>
          </a:p>
          <a:p>
            <a:pPr marL="812800" lvl="2" indent="-457200">
              <a:buFont typeface="+mj-lt"/>
              <a:buAutoNum type="alphaLcPeriod" startAt="3"/>
            </a:pPr>
            <a:r>
              <a:rPr lang="de-DE" sz="2400" b="1" dirty="0" err="1" smtClean="0"/>
              <a:t>Defining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publicasearch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categories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and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their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options</a:t>
            </a:r>
            <a:r>
              <a:rPr lang="de-DE" sz="2400" b="1" dirty="0" smtClean="0"/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83568" y="2564904"/>
            <a:ext cx="6740150" cy="40934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/>
              <a:t>[</a:t>
            </a:r>
            <a:r>
              <a:rPr lang="de-DE" sz="2000" dirty="0" err="1"/>
              <a:t>project:cordex</a:t>
            </a:r>
            <a:r>
              <a:rPr lang="de-DE" sz="2000" dirty="0"/>
              <a:t>].</a:t>
            </a:r>
          </a:p>
          <a:p>
            <a:r>
              <a:rPr lang="de-DE" sz="2000" dirty="0" smtClean="0"/>
              <a:t>.</a:t>
            </a:r>
          </a:p>
          <a:p>
            <a:r>
              <a:rPr lang="de-DE" sz="2000" dirty="0"/>
              <a:t>.</a:t>
            </a:r>
            <a:endParaRPr lang="de-DE" sz="2000" dirty="0" smtClean="0"/>
          </a:p>
          <a:p>
            <a:r>
              <a:rPr lang="de-DE" sz="2000" dirty="0" err="1"/>
              <a:t>categories</a:t>
            </a:r>
            <a:r>
              <a:rPr lang="de-DE" sz="2000" dirty="0"/>
              <a:t> = </a:t>
            </a:r>
          </a:p>
          <a:p>
            <a:r>
              <a:rPr lang="de-DE" sz="2000" dirty="0"/>
              <a:t>	</a:t>
            </a:r>
            <a:r>
              <a:rPr lang="de-DE" sz="2000" dirty="0" err="1"/>
              <a:t>project</a:t>
            </a:r>
            <a:r>
              <a:rPr lang="de-DE" sz="2000" dirty="0"/>
              <a:t>                 </a:t>
            </a:r>
            <a:r>
              <a:rPr lang="de-DE" sz="2000" dirty="0" smtClean="0"/>
              <a:t>  | </a:t>
            </a:r>
            <a:r>
              <a:rPr lang="de-DE" sz="2000" dirty="0" err="1"/>
              <a:t>enum</a:t>
            </a:r>
            <a:r>
              <a:rPr lang="de-DE" sz="2000" dirty="0"/>
              <a:t> | </a:t>
            </a:r>
            <a:r>
              <a:rPr lang="de-DE" sz="2000" dirty="0" err="1"/>
              <a:t>true</a:t>
            </a:r>
            <a:r>
              <a:rPr lang="de-DE" sz="2000" dirty="0"/>
              <a:t> | </a:t>
            </a:r>
            <a:r>
              <a:rPr lang="de-DE" sz="2000" dirty="0" err="1"/>
              <a:t>true</a:t>
            </a:r>
            <a:r>
              <a:rPr lang="de-DE" sz="2000" dirty="0"/>
              <a:t> | 0</a:t>
            </a:r>
          </a:p>
          <a:p>
            <a:r>
              <a:rPr lang="de-DE" sz="2000" dirty="0"/>
              <a:t>	</a:t>
            </a:r>
            <a:r>
              <a:rPr lang="de-DE" sz="2000" dirty="0" err="1"/>
              <a:t>domain</a:t>
            </a:r>
            <a:r>
              <a:rPr lang="de-DE" sz="2000" dirty="0"/>
              <a:t>                  | </a:t>
            </a:r>
            <a:r>
              <a:rPr lang="de-DE" sz="2000" dirty="0" err="1"/>
              <a:t>enum</a:t>
            </a:r>
            <a:r>
              <a:rPr lang="de-DE" sz="2000" dirty="0"/>
              <a:t> | </a:t>
            </a:r>
            <a:r>
              <a:rPr lang="de-DE" sz="2000" dirty="0" err="1"/>
              <a:t>true</a:t>
            </a:r>
            <a:r>
              <a:rPr lang="de-DE" sz="2000" dirty="0"/>
              <a:t> | </a:t>
            </a:r>
            <a:r>
              <a:rPr lang="de-DE" sz="2000" dirty="0" err="1"/>
              <a:t>true</a:t>
            </a:r>
            <a:r>
              <a:rPr lang="de-DE" sz="2000" dirty="0"/>
              <a:t> | 1</a:t>
            </a:r>
          </a:p>
          <a:p>
            <a:r>
              <a:rPr lang="de-DE" sz="2000" dirty="0"/>
              <a:t>	</a:t>
            </a:r>
            <a:r>
              <a:rPr lang="de-DE" sz="2000" dirty="0" err="1"/>
              <a:t>institute</a:t>
            </a:r>
            <a:r>
              <a:rPr lang="de-DE" sz="2000" dirty="0"/>
              <a:t>               </a:t>
            </a:r>
            <a:r>
              <a:rPr lang="de-DE" sz="2000" dirty="0" smtClean="0"/>
              <a:t>  | </a:t>
            </a:r>
            <a:r>
              <a:rPr lang="de-DE" sz="2000" dirty="0" err="1"/>
              <a:t>enum</a:t>
            </a:r>
            <a:r>
              <a:rPr lang="de-DE" sz="2000" dirty="0"/>
              <a:t> | </a:t>
            </a:r>
            <a:r>
              <a:rPr lang="de-DE" sz="2000" dirty="0" err="1"/>
              <a:t>true</a:t>
            </a:r>
            <a:r>
              <a:rPr lang="de-DE" sz="2000" dirty="0"/>
              <a:t> | </a:t>
            </a:r>
            <a:r>
              <a:rPr lang="de-DE" sz="2000" dirty="0" err="1"/>
              <a:t>true</a:t>
            </a:r>
            <a:r>
              <a:rPr lang="de-DE" sz="2000" dirty="0"/>
              <a:t> | 2</a:t>
            </a:r>
          </a:p>
          <a:p>
            <a:r>
              <a:rPr lang="de-DE" sz="2000" dirty="0"/>
              <a:t>	</a:t>
            </a:r>
            <a:r>
              <a:rPr lang="de-DE" sz="2000" dirty="0" err="1"/>
              <a:t>driving_model</a:t>
            </a:r>
            <a:r>
              <a:rPr lang="de-DE" sz="2000" dirty="0"/>
              <a:t>      </a:t>
            </a:r>
            <a:r>
              <a:rPr lang="de-DE" sz="2000" dirty="0" smtClean="0"/>
              <a:t>| </a:t>
            </a:r>
            <a:r>
              <a:rPr lang="de-DE" sz="2000" dirty="0" err="1"/>
              <a:t>enum</a:t>
            </a:r>
            <a:r>
              <a:rPr lang="de-DE" sz="2000" dirty="0"/>
              <a:t> | </a:t>
            </a:r>
            <a:r>
              <a:rPr lang="de-DE" sz="2000" dirty="0" err="1"/>
              <a:t>false</a:t>
            </a:r>
            <a:r>
              <a:rPr lang="de-DE" sz="2000" dirty="0"/>
              <a:t> | </a:t>
            </a:r>
            <a:r>
              <a:rPr lang="de-DE" sz="2000" dirty="0" err="1"/>
              <a:t>true</a:t>
            </a:r>
            <a:r>
              <a:rPr lang="de-DE" sz="2000" dirty="0"/>
              <a:t> | </a:t>
            </a:r>
            <a:r>
              <a:rPr lang="de-DE" sz="2000" dirty="0" smtClean="0"/>
              <a:t>3</a:t>
            </a:r>
          </a:p>
          <a:p>
            <a:r>
              <a:rPr lang="de-DE" sz="2000" dirty="0" smtClean="0"/>
              <a:t>.</a:t>
            </a:r>
          </a:p>
          <a:p>
            <a:r>
              <a:rPr lang="de-DE" sz="2000" dirty="0" smtClean="0"/>
              <a:t>.</a:t>
            </a:r>
          </a:p>
          <a:p>
            <a:r>
              <a:rPr lang="de-DE" sz="2000" dirty="0" err="1"/>
              <a:t>domain_options</a:t>
            </a:r>
            <a:r>
              <a:rPr lang="de-DE" sz="2000" dirty="0"/>
              <a:t> = </a:t>
            </a:r>
            <a:r>
              <a:rPr lang="de-DE" sz="2000" dirty="0" smtClean="0"/>
              <a:t>SAM-44,CAM-44,NAM-44…</a:t>
            </a:r>
          </a:p>
          <a:p>
            <a:r>
              <a:rPr lang="de-DE" sz="2000" dirty="0" err="1"/>
              <a:t>driving_model_options</a:t>
            </a:r>
            <a:r>
              <a:rPr lang="de-DE" sz="2000" dirty="0"/>
              <a:t> = </a:t>
            </a:r>
            <a:r>
              <a:rPr lang="de-DE" sz="2000" dirty="0" smtClean="0"/>
              <a:t>ERAINT</a:t>
            </a:r>
          </a:p>
          <a:p>
            <a:r>
              <a:rPr lang="de-DE" sz="2000" dirty="0"/>
              <a:t>.</a:t>
            </a:r>
          </a:p>
        </p:txBody>
      </p:sp>
      <p:sp>
        <p:nvSpPr>
          <p:cNvPr id="6" name="Rechteck 5"/>
          <p:cNvSpPr/>
          <p:nvPr/>
        </p:nvSpPr>
        <p:spPr>
          <a:xfrm>
            <a:off x="683568" y="3762617"/>
            <a:ext cx="7632848" cy="2546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efaltete Ecke 6"/>
          <p:cNvSpPr/>
          <p:nvPr/>
        </p:nvSpPr>
        <p:spPr>
          <a:xfrm>
            <a:off x="467544" y="2132856"/>
            <a:ext cx="8453538" cy="4608511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04158" y="2132856"/>
            <a:ext cx="101551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800" b="1" dirty="0"/>
              <a:t>e</a:t>
            </a:r>
            <a:r>
              <a:rPr lang="de-DE" sz="2800" b="1" dirty="0" smtClean="0"/>
              <a:t>sg.ini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01279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500" y="-27383"/>
            <a:ext cx="8928992" cy="576063"/>
          </a:xfrm>
        </p:spPr>
        <p:txBody>
          <a:bodyPr lIns="0" tIns="0" rIns="0" bIns="0">
            <a:normAutofit fontScale="90000"/>
          </a:bodyPr>
          <a:lstStyle/>
          <a:p>
            <a:r>
              <a:rPr lang="de-DE" sz="3600" b="1" dirty="0" smtClean="0"/>
              <a:t>MODIFICATION OF esg.ini CONFIGURATION FILE</a:t>
            </a:r>
            <a:endParaRPr lang="de-DE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179512" y="62068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1" indent="-355600">
              <a:buFont typeface="+mj-lt"/>
              <a:buAutoNum type="arabicPeriod" startAt="2"/>
            </a:pPr>
            <a:r>
              <a:rPr lang="de-DE" sz="2400" b="1" dirty="0" smtClean="0"/>
              <a:t>PROJECT SECTION</a:t>
            </a:r>
          </a:p>
          <a:p>
            <a:pPr marL="812800" lvl="2" indent="-457200">
              <a:buFont typeface="+mj-lt"/>
              <a:buAutoNum type="alphaLcPeriod" startAt="4"/>
            </a:pPr>
            <a:r>
              <a:rPr lang="de-DE" sz="2400" b="1" dirty="0" err="1" smtClean="0"/>
              <a:t>Defining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publication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unit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and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related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directory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format</a:t>
            </a:r>
            <a:r>
              <a:rPr lang="de-DE" sz="2400" b="1" dirty="0" smtClean="0"/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59532" y="2348880"/>
            <a:ext cx="8172908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/>
              <a:t>[</a:t>
            </a:r>
            <a:r>
              <a:rPr lang="de-DE" sz="2000" dirty="0" err="1"/>
              <a:t>project:cordex</a:t>
            </a:r>
            <a:r>
              <a:rPr lang="de-DE" sz="2000" dirty="0"/>
              <a:t>].</a:t>
            </a:r>
          </a:p>
          <a:p>
            <a:r>
              <a:rPr lang="de-DE" sz="2000" dirty="0" smtClean="0"/>
              <a:t>.</a:t>
            </a:r>
          </a:p>
          <a:p>
            <a:r>
              <a:rPr lang="de-DE" sz="2000" b="1" dirty="0" err="1" smtClean="0"/>
              <a:t>dataset_id</a:t>
            </a:r>
            <a:r>
              <a:rPr lang="de-DE" sz="2000" dirty="0" smtClean="0"/>
              <a:t> </a:t>
            </a:r>
            <a:r>
              <a:rPr lang="de-DE" sz="2000" dirty="0"/>
              <a:t>= </a:t>
            </a:r>
            <a:r>
              <a:rPr lang="de-DE" sz="2000" dirty="0" err="1"/>
              <a:t>cordex</a:t>
            </a:r>
            <a:r>
              <a:rPr lang="de-DE" sz="2000" dirty="0"/>
              <a:t>.%(</a:t>
            </a:r>
            <a:r>
              <a:rPr lang="de-DE" sz="2000" dirty="0" err="1"/>
              <a:t>domain</a:t>
            </a:r>
            <a:r>
              <a:rPr lang="de-DE" sz="2000" dirty="0"/>
              <a:t>)s.%(</a:t>
            </a:r>
            <a:r>
              <a:rPr lang="de-DE" sz="2000" dirty="0" err="1"/>
              <a:t>institute</a:t>
            </a:r>
            <a:r>
              <a:rPr lang="de-DE" sz="2000" dirty="0"/>
              <a:t>)s.%(</a:t>
            </a:r>
            <a:r>
              <a:rPr lang="de-DE" sz="2000" dirty="0" err="1"/>
              <a:t>driving_model</a:t>
            </a:r>
            <a:r>
              <a:rPr lang="de-DE" sz="2000" dirty="0"/>
              <a:t>)s.%(</a:t>
            </a:r>
            <a:r>
              <a:rPr lang="de-DE" sz="2000" dirty="0" err="1"/>
              <a:t>driving_experiment</a:t>
            </a:r>
            <a:r>
              <a:rPr lang="de-DE" sz="2000" dirty="0"/>
              <a:t>)s.%(</a:t>
            </a:r>
            <a:r>
              <a:rPr lang="de-DE" sz="2000" dirty="0" err="1"/>
              <a:t>rcm_model</a:t>
            </a:r>
            <a:r>
              <a:rPr lang="de-DE" sz="2000" dirty="0"/>
              <a:t>)s.%(</a:t>
            </a:r>
            <a:r>
              <a:rPr lang="de-DE" sz="2000" dirty="0" err="1"/>
              <a:t>rcm_version</a:t>
            </a:r>
            <a:r>
              <a:rPr lang="de-DE" sz="2000" dirty="0"/>
              <a:t>)s.%(</a:t>
            </a:r>
            <a:r>
              <a:rPr lang="de-DE" sz="2000" dirty="0" err="1"/>
              <a:t>time_frequency</a:t>
            </a:r>
            <a:r>
              <a:rPr lang="de-DE" sz="2000" dirty="0"/>
              <a:t>)s</a:t>
            </a:r>
          </a:p>
          <a:p>
            <a:endParaRPr lang="de-DE" sz="2000" dirty="0"/>
          </a:p>
          <a:p>
            <a:r>
              <a:rPr lang="de-DE" dirty="0"/>
              <a:t>#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path</a:t>
            </a:r>
            <a:r>
              <a:rPr lang="de-DE" dirty="0" smtClean="0"/>
              <a:t>: /gpfs_750/</a:t>
            </a:r>
            <a:r>
              <a:rPr lang="de-DE" dirty="0" err="1" smtClean="0"/>
              <a:t>projects</a:t>
            </a:r>
            <a:r>
              <a:rPr lang="de-DE" dirty="0" smtClean="0"/>
              <a:t>/CORDEX/</a:t>
            </a:r>
            <a:r>
              <a:rPr lang="de-DE" dirty="0" err="1" smtClean="0"/>
              <a:t>data</a:t>
            </a:r>
            <a:r>
              <a:rPr lang="de-DE" dirty="0" smtClean="0"/>
              <a:t>/SMHI/EUR-44  </a:t>
            </a:r>
            <a:r>
              <a:rPr lang="de-DE" dirty="0"/>
              <a:t>/SMHI </a:t>
            </a:r>
            <a:r>
              <a:rPr lang="de-DE" dirty="0" smtClean="0"/>
              <a:t>/</a:t>
            </a:r>
            <a:r>
              <a:rPr lang="de-DE" dirty="0"/>
              <a:t>ERAINT </a:t>
            </a:r>
            <a:r>
              <a:rPr lang="de-DE" dirty="0" smtClean="0"/>
              <a:t>/</a:t>
            </a:r>
            <a:r>
              <a:rPr lang="de-DE" dirty="0" err="1" smtClean="0"/>
              <a:t>evaluation</a:t>
            </a:r>
            <a:r>
              <a:rPr lang="de-DE" dirty="0" smtClean="0"/>
              <a:t> /</a:t>
            </a:r>
            <a:r>
              <a:rPr lang="de-DE" dirty="0"/>
              <a:t>SMHI-RCA4/v1 </a:t>
            </a:r>
            <a:r>
              <a:rPr lang="de-DE" dirty="0" smtClean="0"/>
              <a:t>/</a:t>
            </a:r>
            <a:r>
              <a:rPr lang="de-DE" dirty="0" err="1" smtClean="0"/>
              <a:t>day</a:t>
            </a:r>
            <a:r>
              <a:rPr lang="de-DE" dirty="0" smtClean="0"/>
              <a:t>/</a:t>
            </a:r>
            <a:r>
              <a:rPr lang="de-DE" dirty="0" err="1" smtClean="0"/>
              <a:t>tas</a:t>
            </a:r>
            <a:endParaRPr lang="de-DE" dirty="0" smtClean="0"/>
          </a:p>
          <a:p>
            <a:r>
              <a:rPr lang="de-DE" sz="2000" dirty="0"/>
              <a:t>.</a:t>
            </a:r>
          </a:p>
          <a:p>
            <a:r>
              <a:rPr lang="de-DE" sz="2000" b="1" dirty="0" err="1" smtClean="0"/>
              <a:t>directory_format</a:t>
            </a:r>
            <a:r>
              <a:rPr lang="de-DE" sz="2000" dirty="0" smtClean="0"/>
              <a:t> = /gpfs_750/</a:t>
            </a:r>
            <a:r>
              <a:rPr lang="de-DE" sz="2000" dirty="0" err="1" smtClean="0"/>
              <a:t>projects</a:t>
            </a:r>
            <a:r>
              <a:rPr lang="de-DE" sz="2000" dirty="0" smtClean="0"/>
              <a:t>/CORDEX/</a:t>
            </a:r>
            <a:r>
              <a:rPr lang="de-DE" sz="2000" dirty="0" err="1" smtClean="0"/>
              <a:t>data</a:t>
            </a:r>
            <a:r>
              <a:rPr lang="de-DE" sz="2000" dirty="0" smtClean="0"/>
              <a:t>/SMHI/%(</a:t>
            </a:r>
            <a:r>
              <a:rPr lang="de-DE" sz="2000" dirty="0" err="1" smtClean="0"/>
              <a:t>domain</a:t>
            </a:r>
            <a:r>
              <a:rPr lang="de-DE" sz="2000" dirty="0" smtClean="0"/>
              <a:t>)s/%(</a:t>
            </a:r>
            <a:r>
              <a:rPr lang="de-DE" sz="2000" dirty="0" err="1" smtClean="0"/>
              <a:t>institute</a:t>
            </a:r>
            <a:r>
              <a:rPr lang="de-DE" sz="2000" dirty="0" smtClean="0"/>
              <a:t>)s/%(</a:t>
            </a:r>
            <a:r>
              <a:rPr lang="de-DE" sz="2000" dirty="0" err="1" smtClean="0"/>
              <a:t>driving_model</a:t>
            </a:r>
            <a:r>
              <a:rPr lang="de-DE" sz="2000" dirty="0" smtClean="0"/>
              <a:t>)s/%(</a:t>
            </a:r>
            <a:r>
              <a:rPr lang="de-DE" sz="2000" dirty="0" err="1" smtClean="0"/>
              <a:t>driving_experiment</a:t>
            </a:r>
            <a:r>
              <a:rPr lang="de-DE" sz="2000" dirty="0" smtClean="0"/>
              <a:t>)s/%(</a:t>
            </a:r>
            <a:r>
              <a:rPr lang="de-DE" sz="2000" dirty="0" err="1" smtClean="0"/>
              <a:t>rcm_model</a:t>
            </a:r>
            <a:r>
              <a:rPr lang="de-DE" sz="2000" dirty="0" smtClean="0"/>
              <a:t>)s/%(</a:t>
            </a:r>
            <a:r>
              <a:rPr lang="de-DE" sz="2000" dirty="0" err="1" smtClean="0"/>
              <a:t>rcm_version</a:t>
            </a:r>
            <a:r>
              <a:rPr lang="de-DE" sz="2000" dirty="0" smtClean="0"/>
              <a:t>)s/%(</a:t>
            </a:r>
            <a:r>
              <a:rPr lang="de-DE" sz="2000" dirty="0" err="1" smtClean="0"/>
              <a:t>time_frequency</a:t>
            </a:r>
            <a:r>
              <a:rPr lang="de-DE" sz="2000" dirty="0" smtClean="0"/>
              <a:t>)s/%(variable)s</a:t>
            </a:r>
          </a:p>
          <a:p>
            <a:endParaRPr lang="de-DE" sz="2000" dirty="0"/>
          </a:p>
        </p:txBody>
      </p:sp>
      <p:sp>
        <p:nvSpPr>
          <p:cNvPr id="6" name="Rechteck 5"/>
          <p:cNvSpPr/>
          <p:nvPr/>
        </p:nvSpPr>
        <p:spPr>
          <a:xfrm>
            <a:off x="683568" y="3762617"/>
            <a:ext cx="7632848" cy="2546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efaltete Ecke 6"/>
          <p:cNvSpPr/>
          <p:nvPr/>
        </p:nvSpPr>
        <p:spPr>
          <a:xfrm>
            <a:off x="179512" y="1700808"/>
            <a:ext cx="8856984" cy="5013176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595270" y="1772816"/>
            <a:ext cx="101551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800" b="1" dirty="0"/>
              <a:t>e</a:t>
            </a:r>
            <a:r>
              <a:rPr lang="de-DE" sz="2800" b="1" dirty="0" smtClean="0"/>
              <a:t>sg.ini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5523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500" y="-27383"/>
            <a:ext cx="8928992" cy="576063"/>
          </a:xfrm>
        </p:spPr>
        <p:txBody>
          <a:bodyPr lIns="0" tIns="0" rIns="0" bIns="0">
            <a:normAutofit/>
          </a:bodyPr>
          <a:lstStyle/>
          <a:p>
            <a:r>
              <a:rPr lang="de-DE" sz="3600" b="1" dirty="0" smtClean="0"/>
              <a:t>ADDING NEW SEARCH FACETS TO P2P GUI</a:t>
            </a:r>
            <a:endParaRPr lang="de-DE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71500" y="654464"/>
            <a:ext cx="89649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buFont typeface="+mj-lt"/>
              <a:buAutoNum type="arabicPeriod"/>
            </a:pPr>
            <a:r>
              <a:rPr lang="de-DE" sz="2400" b="1" dirty="0" err="1" smtClean="0"/>
              <a:t>Define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search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categories</a:t>
            </a:r>
            <a:r>
              <a:rPr lang="de-DE" sz="2400" b="1" dirty="0" smtClean="0"/>
              <a:t> in:</a:t>
            </a:r>
          </a:p>
          <a:p>
            <a:pPr marL="0" lvl="1"/>
            <a:endParaRPr lang="de-DE" sz="2400" b="1" dirty="0" smtClean="0"/>
          </a:p>
          <a:p>
            <a:pPr lvl="2" indent="-457200">
              <a:lnSpc>
                <a:spcPct val="150000"/>
              </a:lnSpc>
              <a:buFont typeface="+mj-lt"/>
              <a:buAutoNum type="alphaLcParenR"/>
            </a:pPr>
            <a:r>
              <a:rPr lang="de-DE" sz="1600" b="1" dirty="0" smtClean="0"/>
              <a:t>File:</a:t>
            </a:r>
          </a:p>
          <a:p>
            <a:pPr marL="896938" lvl="2">
              <a:lnSpc>
                <a:spcPct val="150000"/>
              </a:lnSpc>
            </a:pPr>
            <a:r>
              <a:rPr lang="de-DE" sz="1600" dirty="0" smtClean="0"/>
              <a:t> /</a:t>
            </a:r>
            <a:r>
              <a:rPr lang="de-DE" sz="1600" dirty="0" err="1" smtClean="0"/>
              <a:t>usr</a:t>
            </a:r>
            <a:r>
              <a:rPr lang="de-DE" sz="1600" dirty="0" smtClean="0"/>
              <a:t>/</a:t>
            </a:r>
            <a:r>
              <a:rPr lang="de-DE" sz="1600" dirty="0" err="1" smtClean="0"/>
              <a:t>local</a:t>
            </a:r>
            <a:r>
              <a:rPr lang="de-DE" sz="1600" dirty="0" smtClean="0"/>
              <a:t>/</a:t>
            </a:r>
            <a:r>
              <a:rPr lang="de-DE" sz="1600" dirty="0" err="1" smtClean="0"/>
              <a:t>tomcat</a:t>
            </a:r>
            <a:r>
              <a:rPr lang="de-DE" sz="1600" dirty="0" smtClean="0"/>
              <a:t>/</a:t>
            </a:r>
            <a:r>
              <a:rPr lang="de-DE" sz="1600" dirty="0" err="1" smtClean="0"/>
              <a:t>webapps</a:t>
            </a:r>
            <a:r>
              <a:rPr lang="de-DE" sz="1600" dirty="0" smtClean="0"/>
              <a:t>/</a:t>
            </a:r>
            <a:r>
              <a:rPr lang="de-DE" sz="1600" dirty="0" err="1" smtClean="0"/>
              <a:t>esg-search</a:t>
            </a:r>
            <a:r>
              <a:rPr lang="de-DE" sz="1600" dirty="0" smtClean="0"/>
              <a:t>/WEB-INF/</a:t>
            </a:r>
            <a:r>
              <a:rPr lang="de-DE" sz="1600" dirty="0" err="1" smtClean="0"/>
              <a:t>classes</a:t>
            </a:r>
            <a:r>
              <a:rPr lang="de-DE" sz="1600" dirty="0" smtClean="0"/>
              <a:t>/</a:t>
            </a:r>
            <a:r>
              <a:rPr lang="de-DE" sz="1600" dirty="0" err="1" smtClean="0"/>
              <a:t>esg</a:t>
            </a:r>
            <a:r>
              <a:rPr lang="de-DE" sz="1600" dirty="0" smtClean="0"/>
              <a:t>/</a:t>
            </a:r>
            <a:r>
              <a:rPr lang="de-DE" sz="1600" dirty="0" err="1" smtClean="0"/>
              <a:t>search</a:t>
            </a:r>
            <a:r>
              <a:rPr lang="de-DE" sz="1600" dirty="0" smtClean="0"/>
              <a:t>/</a:t>
            </a:r>
            <a:r>
              <a:rPr lang="de-DE" sz="1600" dirty="0" err="1" smtClean="0"/>
              <a:t>config</a:t>
            </a:r>
            <a:r>
              <a:rPr lang="de-DE" sz="1600" dirty="0" smtClean="0"/>
              <a:t>/</a:t>
            </a:r>
            <a:r>
              <a:rPr lang="de-DE" sz="1600" dirty="0" err="1" smtClean="0"/>
              <a:t>facets.properties</a:t>
            </a:r>
            <a:r>
              <a:rPr lang="de-DE" sz="1600" dirty="0" smtClean="0"/>
              <a:t>   </a:t>
            </a:r>
          </a:p>
          <a:p>
            <a:pPr marL="896938" lvl="2">
              <a:lnSpc>
                <a:spcPct val="150000"/>
              </a:lnSpc>
            </a:pPr>
            <a:r>
              <a:rPr lang="de-DE" sz="1600" b="1" dirty="0" err="1" smtClean="0"/>
              <a:t>Entries</a:t>
            </a:r>
            <a:r>
              <a:rPr lang="de-DE" sz="1600" b="1" dirty="0" smtClean="0"/>
              <a:t>:</a:t>
            </a:r>
            <a:r>
              <a:rPr lang="de-DE" sz="1600" dirty="0" smtClean="0"/>
              <a:t> The </a:t>
            </a:r>
            <a:r>
              <a:rPr lang="de-DE" sz="1600" dirty="0" err="1" smtClean="0"/>
              <a:t>names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categories</a:t>
            </a:r>
            <a:r>
              <a:rPr lang="de-DE" sz="1600" dirty="0" smtClean="0"/>
              <a:t> </a:t>
            </a:r>
            <a:r>
              <a:rPr lang="de-DE" sz="1600" dirty="0" err="1" smtClean="0"/>
              <a:t>as</a:t>
            </a:r>
            <a:r>
              <a:rPr lang="de-DE" sz="1600" dirty="0" smtClean="0"/>
              <a:t> </a:t>
            </a:r>
            <a:r>
              <a:rPr lang="de-DE" sz="1600" dirty="0" err="1" smtClean="0"/>
              <a:t>entered</a:t>
            </a:r>
            <a:r>
              <a:rPr lang="de-DE" sz="1600" dirty="0" smtClean="0"/>
              <a:t> in </a:t>
            </a:r>
            <a:r>
              <a:rPr lang="de-DE" sz="1600" dirty="0" err="1" smtClean="0"/>
              <a:t>the</a:t>
            </a:r>
            <a:r>
              <a:rPr lang="de-DE" sz="1600" dirty="0" smtClean="0"/>
              <a:t> esg.ini </a:t>
            </a:r>
            <a:r>
              <a:rPr lang="de-DE" sz="1600" dirty="0" err="1" smtClean="0"/>
              <a:t>file</a:t>
            </a:r>
            <a:endParaRPr lang="de-DE" sz="1600" dirty="0"/>
          </a:p>
          <a:p>
            <a:pPr marL="896938" lvl="2">
              <a:lnSpc>
                <a:spcPct val="150000"/>
              </a:lnSpc>
            </a:pPr>
            <a:r>
              <a:rPr lang="de-DE" sz="1600" dirty="0" smtClean="0"/>
              <a:t>...</a:t>
            </a:r>
          </a:p>
          <a:p>
            <a:pPr marL="896938" lvl="2">
              <a:lnSpc>
                <a:spcPct val="150000"/>
              </a:lnSpc>
            </a:pPr>
            <a:r>
              <a:rPr lang="de-DE" sz="1600" dirty="0" err="1"/>
              <a:t>domain</a:t>
            </a:r>
            <a:endParaRPr lang="de-DE" sz="1600" dirty="0"/>
          </a:p>
          <a:p>
            <a:pPr marL="896938" lvl="2">
              <a:lnSpc>
                <a:spcPct val="150000"/>
              </a:lnSpc>
            </a:pPr>
            <a:r>
              <a:rPr lang="de-DE" sz="1600" dirty="0" err="1"/>
              <a:t>driving_experiment</a:t>
            </a:r>
            <a:endParaRPr lang="de-DE" sz="1600" dirty="0"/>
          </a:p>
          <a:p>
            <a:pPr marL="896938" lvl="2">
              <a:lnSpc>
                <a:spcPct val="150000"/>
              </a:lnSpc>
            </a:pPr>
            <a:r>
              <a:rPr lang="de-DE" sz="1600" dirty="0" err="1" smtClean="0"/>
              <a:t>driving_model</a:t>
            </a:r>
            <a:endParaRPr lang="de-DE" sz="1600" dirty="0" smtClean="0"/>
          </a:p>
          <a:p>
            <a:pPr marL="896938" lvl="2">
              <a:lnSpc>
                <a:spcPct val="150000"/>
              </a:lnSpc>
            </a:pPr>
            <a:endParaRPr lang="de-DE" sz="1600" dirty="0" smtClean="0"/>
          </a:p>
          <a:p>
            <a:pPr lvl="2" indent="-457200">
              <a:lnSpc>
                <a:spcPct val="150000"/>
              </a:lnSpc>
              <a:buFont typeface="+mj-lt"/>
              <a:buAutoNum type="alphaLcParenR" startAt="2"/>
            </a:pPr>
            <a:r>
              <a:rPr lang="de-DE" sz="1600" b="1" dirty="0" smtClean="0"/>
              <a:t>File</a:t>
            </a:r>
            <a:r>
              <a:rPr lang="de-DE" sz="1600" dirty="0" smtClean="0"/>
              <a:t>:</a:t>
            </a:r>
          </a:p>
          <a:p>
            <a:pPr marL="457200" lvl="2" indent="439738">
              <a:lnSpc>
                <a:spcPct val="150000"/>
              </a:lnSpc>
            </a:pPr>
            <a:r>
              <a:rPr lang="de-DE" sz="1600" dirty="0" smtClean="0"/>
              <a:t>/</a:t>
            </a:r>
            <a:r>
              <a:rPr lang="de-DE" sz="1600" dirty="0" err="1" smtClean="0"/>
              <a:t>usr</a:t>
            </a:r>
            <a:r>
              <a:rPr lang="de-DE" sz="1600" dirty="0" smtClean="0"/>
              <a:t>/</a:t>
            </a:r>
            <a:r>
              <a:rPr lang="de-DE" sz="1600" dirty="0" err="1" smtClean="0"/>
              <a:t>local</a:t>
            </a:r>
            <a:r>
              <a:rPr lang="de-DE" sz="1600" dirty="0" smtClean="0"/>
              <a:t>/</a:t>
            </a:r>
            <a:r>
              <a:rPr lang="de-DE" sz="1600" dirty="0" err="1" smtClean="0"/>
              <a:t>tomcat</a:t>
            </a:r>
            <a:r>
              <a:rPr lang="de-DE" sz="1600" dirty="0" smtClean="0"/>
              <a:t>/</a:t>
            </a:r>
            <a:r>
              <a:rPr lang="de-DE" sz="1600" dirty="0" err="1" smtClean="0"/>
              <a:t>webapps</a:t>
            </a:r>
            <a:r>
              <a:rPr lang="de-DE" sz="1600" dirty="0" smtClean="0"/>
              <a:t>/</a:t>
            </a:r>
            <a:r>
              <a:rPr lang="de-DE" sz="1600" dirty="0" err="1" smtClean="0"/>
              <a:t>esgf</a:t>
            </a:r>
            <a:r>
              <a:rPr lang="de-DE" sz="1600" dirty="0" smtClean="0"/>
              <a:t>-web-</a:t>
            </a:r>
            <a:r>
              <a:rPr lang="de-DE" sz="1600" dirty="0" err="1" smtClean="0"/>
              <a:t>fe</a:t>
            </a:r>
            <a:r>
              <a:rPr lang="de-DE" sz="1600" dirty="0" smtClean="0"/>
              <a:t>/WEB-INF/</a:t>
            </a:r>
            <a:r>
              <a:rPr lang="de-DE" sz="1600" dirty="0" err="1" smtClean="0"/>
              <a:t>classes</a:t>
            </a:r>
            <a:r>
              <a:rPr lang="de-DE" sz="1600" dirty="0" smtClean="0"/>
              <a:t>/</a:t>
            </a:r>
            <a:r>
              <a:rPr lang="de-DE" sz="1600" dirty="0" err="1" smtClean="0"/>
              <a:t>longnames.properties</a:t>
            </a:r>
            <a:r>
              <a:rPr lang="de-DE" sz="1600" dirty="0" smtClean="0"/>
              <a:t> </a:t>
            </a:r>
          </a:p>
          <a:p>
            <a:pPr marL="896938" lvl="2">
              <a:lnSpc>
                <a:spcPct val="150000"/>
              </a:lnSpc>
            </a:pPr>
            <a:r>
              <a:rPr lang="de-DE" sz="1600" b="1" dirty="0" err="1" smtClean="0"/>
              <a:t>Entries</a:t>
            </a:r>
            <a:r>
              <a:rPr lang="de-DE" sz="1600" dirty="0" smtClean="0"/>
              <a:t>: </a:t>
            </a:r>
            <a:r>
              <a:rPr lang="de-DE" sz="1600" dirty="0" err="1" smtClean="0"/>
              <a:t>set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comma</a:t>
            </a:r>
            <a:r>
              <a:rPr lang="de-DE" sz="1600" dirty="0" smtClean="0"/>
              <a:t> </a:t>
            </a:r>
            <a:r>
              <a:rPr lang="de-DE" sz="1600" dirty="0" err="1" smtClean="0"/>
              <a:t>separated</a:t>
            </a:r>
            <a:r>
              <a:rPr lang="de-DE" sz="1600" dirty="0" smtClean="0"/>
              <a:t> </a:t>
            </a:r>
            <a:r>
              <a:rPr lang="de-DE" sz="1600" dirty="0" err="1" smtClean="0"/>
              <a:t>values</a:t>
            </a:r>
            <a:r>
              <a:rPr lang="de-DE" sz="1600" dirty="0" smtClean="0"/>
              <a:t> </a:t>
            </a:r>
            <a:r>
              <a:rPr lang="de-DE" sz="1600" dirty="0" err="1" smtClean="0"/>
              <a:t>each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which</a:t>
            </a:r>
            <a:r>
              <a:rPr lang="de-DE" sz="1600" dirty="0" smtClean="0"/>
              <a:t> </a:t>
            </a:r>
            <a:r>
              <a:rPr lang="de-DE" sz="1600" dirty="0" err="1" smtClean="0"/>
              <a:t>consisting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the</a:t>
            </a:r>
            <a:r>
              <a:rPr lang="de-DE" sz="1600" dirty="0" smtClean="0"/>
              <a:t> </a:t>
            </a:r>
            <a:r>
              <a:rPr lang="de-DE" sz="1600" dirty="0" err="1" smtClean="0"/>
              <a:t>category</a:t>
            </a:r>
            <a:r>
              <a:rPr lang="de-DE" sz="1600" dirty="0" smtClean="0"/>
              <a:t> </a:t>
            </a:r>
            <a:r>
              <a:rPr lang="de-DE" sz="1600" dirty="0" err="1" smtClean="0"/>
              <a:t>name</a:t>
            </a:r>
            <a:r>
              <a:rPr lang="de-DE" sz="1600" dirty="0" smtClean="0"/>
              <a:t> </a:t>
            </a:r>
            <a:r>
              <a:rPr lang="de-DE" sz="1600" dirty="0" err="1" smtClean="0"/>
              <a:t>as</a:t>
            </a:r>
            <a:r>
              <a:rPr lang="de-DE" sz="1600" dirty="0" smtClean="0"/>
              <a:t> </a:t>
            </a:r>
            <a:r>
              <a:rPr lang="de-DE" sz="1600" dirty="0" err="1" smtClean="0"/>
              <a:t>given</a:t>
            </a:r>
            <a:r>
              <a:rPr lang="de-DE" sz="1600" dirty="0" smtClean="0"/>
              <a:t> in </a:t>
            </a:r>
            <a:r>
              <a:rPr lang="de-DE" sz="1600" dirty="0" err="1" smtClean="0"/>
              <a:t>esg.ing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ist labe in P2P GUI </a:t>
            </a:r>
            <a:r>
              <a:rPr lang="de-DE" sz="1600" dirty="0" err="1" smtClean="0"/>
              <a:t>separated</a:t>
            </a:r>
            <a:r>
              <a:rPr lang="de-DE" sz="1600" dirty="0" smtClean="0"/>
              <a:t> </a:t>
            </a:r>
            <a:r>
              <a:rPr lang="de-DE" sz="1600" dirty="0" err="1" smtClean="0"/>
              <a:t>by</a:t>
            </a:r>
            <a:r>
              <a:rPr lang="de-DE" sz="1600" dirty="0" smtClean="0"/>
              <a:t> „:“</a:t>
            </a:r>
          </a:p>
          <a:p>
            <a:pPr marL="896938" lvl="2">
              <a:lnSpc>
                <a:spcPct val="200000"/>
              </a:lnSpc>
            </a:pPr>
            <a:r>
              <a:rPr lang="de-DE" sz="1600" dirty="0"/>
              <a:t>…. </a:t>
            </a:r>
            <a:r>
              <a:rPr lang="de-DE" sz="1600" dirty="0" smtClean="0"/>
              <a:t>;</a:t>
            </a:r>
            <a:r>
              <a:rPr lang="de-DE" sz="1600" b="1" dirty="0" err="1" smtClean="0"/>
              <a:t>domain:Domain;driving_model:Driving</a:t>
            </a:r>
            <a:r>
              <a:rPr lang="de-DE" sz="1600" b="1" dirty="0" smtClean="0"/>
              <a:t> </a:t>
            </a:r>
            <a:r>
              <a:rPr lang="de-DE" sz="1600" b="1" dirty="0" err="1"/>
              <a:t>Model;driving_experiment:Driving</a:t>
            </a:r>
            <a:r>
              <a:rPr lang="de-DE" sz="1600" b="1" dirty="0"/>
              <a:t> Experiment</a:t>
            </a:r>
            <a:r>
              <a:rPr lang="de-DE" sz="1600" b="1" dirty="0" smtClean="0"/>
              <a:t>;..</a:t>
            </a:r>
            <a:endParaRPr lang="de-DE" sz="1600" b="1" dirty="0"/>
          </a:p>
          <a:p>
            <a:pPr lvl="2" indent="-457200">
              <a:buFont typeface="+mj-lt"/>
              <a:buAutoNum type="alphaLcParenR"/>
            </a:pPr>
            <a:endParaRPr lang="de-DE" sz="1600" dirty="0"/>
          </a:p>
        </p:txBody>
      </p:sp>
      <p:sp>
        <p:nvSpPr>
          <p:cNvPr id="6" name="Rechteck 5"/>
          <p:cNvSpPr/>
          <p:nvPr/>
        </p:nvSpPr>
        <p:spPr>
          <a:xfrm>
            <a:off x="683568" y="3762617"/>
            <a:ext cx="7632848" cy="2546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83568" y="3762617"/>
            <a:ext cx="7632848" cy="2546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3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500" y="-27383"/>
            <a:ext cx="8928992" cy="576063"/>
          </a:xfrm>
        </p:spPr>
        <p:txBody>
          <a:bodyPr lIns="0" tIns="0" rIns="0" bIns="0">
            <a:normAutofit/>
          </a:bodyPr>
          <a:lstStyle/>
          <a:p>
            <a:r>
              <a:rPr lang="de-DE" sz="3600" b="1" dirty="0" smtClean="0"/>
              <a:t>ADDING NEW SEARCH FACETS TO P2P GUI</a:t>
            </a:r>
            <a:endParaRPr lang="de-DE" sz="3600" b="1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305" y="4725144"/>
            <a:ext cx="6734175" cy="1885950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  <p:sp>
        <p:nvSpPr>
          <p:cNvPr id="11" name="Rechteck 10"/>
          <p:cNvSpPr/>
          <p:nvPr/>
        </p:nvSpPr>
        <p:spPr>
          <a:xfrm>
            <a:off x="683568" y="3762617"/>
            <a:ext cx="7632848" cy="2546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448804" y="764704"/>
            <a:ext cx="7488832" cy="5112568"/>
            <a:chOff x="467544" y="2132856"/>
            <a:chExt cx="8453538" cy="9623661"/>
          </a:xfrm>
        </p:grpSpPr>
        <p:sp>
          <p:nvSpPr>
            <p:cNvPr id="10" name="Textfeld 9"/>
            <p:cNvSpPr txBox="1"/>
            <p:nvPr/>
          </p:nvSpPr>
          <p:spPr>
            <a:xfrm>
              <a:off x="683567" y="2268399"/>
              <a:ext cx="6611834" cy="382367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de-DE" b="1" dirty="0"/>
                <a:t>[</a:t>
              </a:r>
              <a:r>
                <a:rPr lang="de-DE" b="1" dirty="0" err="1"/>
                <a:t>project:cordex</a:t>
              </a:r>
              <a:r>
                <a:rPr lang="de-DE" b="1" dirty="0"/>
                <a:t>].</a:t>
              </a:r>
            </a:p>
            <a:p>
              <a:r>
                <a:rPr lang="de-DE" b="1" dirty="0" smtClean="0"/>
                <a:t>..</a:t>
              </a:r>
            </a:p>
            <a:p>
              <a:r>
                <a:rPr lang="de-DE" b="1" dirty="0" err="1"/>
                <a:t>categories</a:t>
              </a:r>
              <a:r>
                <a:rPr lang="de-DE" b="1" dirty="0"/>
                <a:t> = </a:t>
              </a:r>
              <a:endParaRPr lang="de-DE" b="1" dirty="0" smtClean="0"/>
            </a:p>
            <a:p>
              <a:r>
                <a:rPr lang="de-DE" b="1" dirty="0"/>
                <a:t>	</a:t>
              </a:r>
              <a:r>
                <a:rPr lang="de-DE" b="1" dirty="0" smtClean="0"/>
                <a:t>…</a:t>
              </a:r>
              <a:endParaRPr lang="de-DE" b="1" dirty="0"/>
            </a:p>
            <a:p>
              <a:r>
                <a:rPr lang="de-DE" b="1" dirty="0"/>
                <a:t>	</a:t>
              </a:r>
              <a:r>
                <a:rPr lang="de-DE" b="1" dirty="0" err="1" smtClean="0"/>
                <a:t>domain</a:t>
              </a:r>
              <a:r>
                <a:rPr lang="de-DE" b="1" dirty="0" smtClean="0"/>
                <a:t>                         | </a:t>
              </a:r>
              <a:r>
                <a:rPr lang="de-DE" b="1" dirty="0" err="1"/>
                <a:t>enum</a:t>
              </a:r>
              <a:r>
                <a:rPr lang="de-DE" b="1" dirty="0"/>
                <a:t> | </a:t>
              </a:r>
              <a:r>
                <a:rPr lang="de-DE" b="1" dirty="0" err="1"/>
                <a:t>true</a:t>
              </a:r>
              <a:r>
                <a:rPr lang="de-DE" b="1" dirty="0"/>
                <a:t> | </a:t>
              </a:r>
              <a:r>
                <a:rPr lang="de-DE" b="1" dirty="0" err="1"/>
                <a:t>true</a:t>
              </a:r>
              <a:r>
                <a:rPr lang="de-DE" b="1" dirty="0"/>
                <a:t> | </a:t>
              </a:r>
              <a:r>
                <a:rPr lang="de-DE" b="1" dirty="0" smtClean="0"/>
                <a:t>12</a:t>
              </a:r>
              <a:endParaRPr lang="de-DE" b="1" dirty="0"/>
            </a:p>
            <a:p>
              <a:r>
                <a:rPr lang="de-DE" b="1" dirty="0"/>
                <a:t>	</a:t>
              </a:r>
              <a:r>
                <a:rPr lang="de-DE" b="1" dirty="0" err="1" smtClean="0"/>
                <a:t>driving_model</a:t>
              </a:r>
              <a:r>
                <a:rPr lang="de-DE" b="1" dirty="0" smtClean="0"/>
                <a:t>             | </a:t>
              </a:r>
              <a:r>
                <a:rPr lang="de-DE" b="1" dirty="0" err="1"/>
                <a:t>enum</a:t>
              </a:r>
              <a:r>
                <a:rPr lang="de-DE" b="1" dirty="0"/>
                <a:t> | </a:t>
              </a:r>
              <a:r>
                <a:rPr lang="de-DE" b="1" dirty="0" err="1"/>
                <a:t>false</a:t>
              </a:r>
              <a:r>
                <a:rPr lang="de-DE" b="1" dirty="0"/>
                <a:t> | </a:t>
              </a:r>
              <a:r>
                <a:rPr lang="de-DE" b="1" dirty="0" err="1"/>
                <a:t>true</a:t>
              </a:r>
              <a:r>
                <a:rPr lang="de-DE" b="1" dirty="0"/>
                <a:t> | </a:t>
              </a:r>
              <a:r>
                <a:rPr lang="de-DE" b="1" dirty="0" smtClean="0"/>
                <a:t>13</a:t>
              </a:r>
            </a:p>
            <a:p>
              <a:r>
                <a:rPr lang="de-DE" b="1" dirty="0"/>
                <a:t>	</a:t>
              </a:r>
              <a:r>
                <a:rPr lang="de-DE" b="1" dirty="0" err="1" smtClean="0"/>
                <a:t>driving_experiment</a:t>
              </a:r>
              <a:r>
                <a:rPr lang="de-DE" b="1" dirty="0" smtClean="0"/>
                <a:t>    |</a:t>
              </a:r>
              <a:r>
                <a:rPr lang="de-DE" b="1" dirty="0" err="1" smtClean="0"/>
                <a:t>enum</a:t>
              </a:r>
              <a:r>
                <a:rPr lang="de-DE" b="1" dirty="0" smtClean="0"/>
                <a:t>  | </a:t>
              </a:r>
              <a:r>
                <a:rPr lang="de-DE" b="1" dirty="0" err="1" smtClean="0"/>
                <a:t>false</a:t>
              </a:r>
              <a:r>
                <a:rPr lang="de-DE" b="1" dirty="0" smtClean="0"/>
                <a:t>  | </a:t>
              </a:r>
              <a:r>
                <a:rPr lang="de-DE" b="1" dirty="0" err="1" smtClean="0"/>
                <a:t>true</a:t>
              </a:r>
              <a:r>
                <a:rPr lang="de-DE" b="1" dirty="0" smtClean="0"/>
                <a:t> | 14</a:t>
              </a:r>
            </a:p>
          </p:txBody>
        </p:sp>
        <p:sp>
          <p:nvSpPr>
            <p:cNvPr id="12" name="Gefaltete Ecke 11"/>
            <p:cNvSpPr/>
            <p:nvPr/>
          </p:nvSpPr>
          <p:spPr>
            <a:xfrm>
              <a:off x="467544" y="2132856"/>
              <a:ext cx="8453538" cy="4608511"/>
            </a:xfrm>
            <a:prstGeom prst="foldedCorne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457970" y="2536389"/>
              <a:ext cx="1254765" cy="8110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de-DE" sz="2800" b="1" dirty="0"/>
                <a:t>e</a:t>
              </a:r>
              <a:r>
                <a:rPr lang="de-DE" sz="2800" b="1" dirty="0" smtClean="0"/>
                <a:t>sg.ini</a:t>
              </a:r>
              <a:endParaRPr lang="de-DE" sz="2800" b="1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67544" y="10945435"/>
              <a:ext cx="1728118" cy="8110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2800" b="1" dirty="0" smtClean="0"/>
                <a:t>P2P - GUI</a:t>
              </a:r>
              <a:endParaRPr lang="de-DE" sz="2800" b="1" dirty="0"/>
            </a:p>
          </p:txBody>
        </p:sp>
      </p:grpSp>
      <p:sp>
        <p:nvSpPr>
          <p:cNvPr id="3" name="Rahmen 2"/>
          <p:cNvSpPr/>
          <p:nvPr/>
        </p:nvSpPr>
        <p:spPr>
          <a:xfrm>
            <a:off x="448806" y="3645024"/>
            <a:ext cx="4877804" cy="792088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5940152" y="3575338"/>
            <a:ext cx="1872208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2800" b="1" dirty="0" err="1"/>
              <a:t>l</a:t>
            </a:r>
            <a:r>
              <a:rPr lang="de-DE" sz="2800" b="1" dirty="0" err="1" smtClean="0"/>
              <a:t>ongnames.properties</a:t>
            </a:r>
            <a:endParaRPr lang="de-DE" sz="2800" b="1" dirty="0"/>
          </a:p>
        </p:txBody>
      </p:sp>
      <p:sp>
        <p:nvSpPr>
          <p:cNvPr id="5" name="Rechteck 4"/>
          <p:cNvSpPr/>
          <p:nvPr/>
        </p:nvSpPr>
        <p:spPr>
          <a:xfrm>
            <a:off x="640175" y="3856402"/>
            <a:ext cx="42918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b="1" dirty="0" smtClean="0"/>
              <a:t>…;</a:t>
            </a:r>
            <a:r>
              <a:rPr lang="de-DE" b="1" dirty="0" err="1" smtClean="0"/>
              <a:t>driving_model:Driving</a:t>
            </a:r>
            <a:r>
              <a:rPr lang="de-DE" b="1" dirty="0" smtClean="0"/>
              <a:t> Model;…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1043608" y="2420888"/>
            <a:ext cx="50405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1043608" y="2420888"/>
            <a:ext cx="0" cy="1620180"/>
          </a:xfrm>
          <a:prstGeom prst="straightConnector1">
            <a:avLst/>
          </a:prstGeom>
          <a:ln w="25400" cap="rnd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1043608" y="4041068"/>
            <a:ext cx="33340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3923928" y="4221088"/>
            <a:ext cx="0" cy="1512168"/>
          </a:xfrm>
          <a:prstGeom prst="straightConnector1">
            <a:avLst/>
          </a:prstGeom>
          <a:ln w="25400" cap="rnd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flipH="1">
            <a:off x="3419872" y="5712785"/>
            <a:ext cx="50405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0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500" y="44625"/>
            <a:ext cx="8928992" cy="576063"/>
          </a:xfrm>
        </p:spPr>
        <p:txBody>
          <a:bodyPr lIns="0" tIns="0" rIns="0" bIns="0">
            <a:normAutofit/>
          </a:bodyPr>
          <a:lstStyle/>
          <a:p>
            <a:r>
              <a:rPr lang="de-DE" sz="3600" b="1" dirty="0" smtClean="0"/>
              <a:t>Project Handler</a:t>
            </a:r>
            <a:endParaRPr lang="de-DE" sz="3600" b="1" dirty="0"/>
          </a:p>
        </p:txBody>
      </p:sp>
      <p:sp>
        <p:nvSpPr>
          <p:cNvPr id="11" name="Rechteck 10"/>
          <p:cNvSpPr/>
          <p:nvPr/>
        </p:nvSpPr>
        <p:spPr>
          <a:xfrm>
            <a:off x="683568" y="3762617"/>
            <a:ext cx="7632848" cy="25467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79512" y="537642"/>
            <a:ext cx="87129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b="1" dirty="0" smtClean="0"/>
              <a:t>Allows manipulation of the metadata associated with the project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b="1" dirty="0" smtClean="0"/>
              <a:t>Installation and implementation described in detail at:</a:t>
            </a:r>
          </a:p>
          <a:p>
            <a:r>
              <a:rPr lang="de-DE" sz="2400" dirty="0" smtClean="0">
                <a:hlinkClick r:id="rId2"/>
              </a:rPr>
              <a:t>http</a:t>
            </a:r>
            <a:r>
              <a:rPr lang="de-DE" sz="2400" dirty="0">
                <a:hlinkClick r:id="rId2"/>
              </a:rPr>
              <a:t>://</a:t>
            </a:r>
            <a:r>
              <a:rPr lang="de-DE" sz="2400" dirty="0" smtClean="0">
                <a:hlinkClick r:id="rId2"/>
              </a:rPr>
              <a:t>esg-pcmdi.llnl.gov/internal/esg-data-node-documentation/customizing-the-esg-publisher-with-handlers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smtClean="0"/>
              <a:t>- </a:t>
            </a:r>
            <a:r>
              <a:rPr lang="en-US" sz="2800" b="1" dirty="0" smtClean="0"/>
              <a:t>Decision on functionalities to be implemented in the project handler (versus quality control tool required) </a:t>
            </a:r>
            <a:r>
              <a:rPr lang="de-DE" sz="2800" b="1" dirty="0" smtClean="0"/>
              <a:t>!!!!!</a:t>
            </a:r>
            <a:endParaRPr lang="de-DE" sz="2800" b="1" dirty="0"/>
          </a:p>
        </p:txBody>
      </p:sp>
      <p:sp>
        <p:nvSpPr>
          <p:cNvPr id="19" name="Titel 1"/>
          <p:cNvSpPr txBox="1">
            <a:spLocks/>
          </p:cNvSpPr>
          <p:nvPr/>
        </p:nvSpPr>
        <p:spPr>
          <a:xfrm>
            <a:off x="-45381" y="4005065"/>
            <a:ext cx="8928992" cy="5760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 smtClean="0"/>
              <a:t>(UN)PUBLISHING OF DATA</a:t>
            </a:r>
            <a:endParaRPr lang="de-DE" sz="3600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62631" y="4699010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400" b="1" dirty="0" smtClean="0"/>
              <a:t>Explained in detail at:</a:t>
            </a:r>
          </a:p>
          <a:p>
            <a:r>
              <a:rPr lang="de-DE" sz="2400" dirty="0">
                <a:hlinkClick r:id="rId3"/>
              </a:rPr>
              <a:t>http://www2-pcmdi.llnl.gov/Members/bdrach/.personal/esg-publication-scripts</a:t>
            </a:r>
            <a:r>
              <a:rPr lang="de-DE" sz="2400" dirty="0" smtClean="0">
                <a:hlinkClick r:id="rId3"/>
              </a:rPr>
              <a:t>/</a:t>
            </a:r>
            <a:endParaRPr lang="de-DE" sz="2400" dirty="0" smtClean="0"/>
          </a:p>
          <a:p>
            <a:r>
              <a:rPr lang="de-DE" sz="2400" dirty="0" smtClean="0"/>
              <a:t>- Support</a:t>
            </a:r>
          </a:p>
        </p:txBody>
      </p:sp>
    </p:spTree>
    <p:extLst>
      <p:ext uri="{BB962C8B-B14F-4D97-AF65-F5344CB8AC3E}">
        <p14:creationId xmlns:p14="http://schemas.microsoft.com/office/powerpoint/2010/main" val="20553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Bildschirmpräsentation (4:3)</PresentationFormat>
  <Paragraphs>120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CORDEX P2P Federation @ DKRZ</vt:lpstr>
      <vt:lpstr>CORDEX P2P federation </vt:lpstr>
      <vt:lpstr>(1) Publisher Configuration</vt:lpstr>
      <vt:lpstr>MODIFICATION OF esg.ini CONFIGURATION FILE</vt:lpstr>
      <vt:lpstr>MODIFICATION OF esg.ini CONFIGURATION FILE</vt:lpstr>
      <vt:lpstr>MODIFICATION OF esg.ini CONFIGURATION FILE</vt:lpstr>
      <vt:lpstr>ADDING NEW SEARCH FACETS TO P2P GUI</vt:lpstr>
      <vt:lpstr>ADDING NEW SEARCH FACETS TO P2P GUI</vt:lpstr>
      <vt:lpstr>Project Handler</vt:lpstr>
    </vt:vector>
  </TitlesOfParts>
  <Company>DKRZ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Steps at P2P Gateway</dc:title>
  <dc:creator>Hans Ramthun</dc:creator>
  <cp:lastModifiedBy>stephan</cp:lastModifiedBy>
  <cp:revision>48</cp:revision>
  <dcterms:created xsi:type="dcterms:W3CDTF">2012-05-24T07:27:14Z</dcterms:created>
  <dcterms:modified xsi:type="dcterms:W3CDTF">2012-06-01T11:33:43Z</dcterms:modified>
</cp:coreProperties>
</file>