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3371561"/>
            <a:ext cx="822924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05921"/>
            <a:ext cx="822924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3371561"/>
            <a:ext cx="822924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05921"/>
            <a:ext cx="822924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721352"/>
            <a:ext cx="822924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0" y="0"/>
            <a:ext cx="9143280" cy="31752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Picture 3"/>
          <p:cNvPicPr/>
          <p:nvPr/>
        </p:nvPicPr>
        <p:blipFill>
          <a:blip r:embed="rId14"/>
          <a:stretch/>
        </p:blipFill>
        <p:spPr>
          <a:xfrm>
            <a:off x="8316360" y="45000"/>
            <a:ext cx="721440" cy="232560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15"/>
          <a:srcRect l="14710"/>
          <a:stretch/>
        </p:blipFill>
        <p:spPr>
          <a:xfrm rot="10800000">
            <a:off x="2856240" y="4033440"/>
            <a:ext cx="6287760" cy="2332440"/>
          </a:xfrm>
          <a:prstGeom prst="rect">
            <a:avLst/>
          </a:prstGeom>
          <a:ln>
            <a:noFill/>
          </a:ln>
        </p:spPr>
      </p:pic>
      <p:pic>
        <p:nvPicPr>
          <p:cNvPr id="4" name="Picture 2"/>
          <p:cNvPicPr/>
          <p:nvPr/>
        </p:nvPicPr>
        <p:blipFill>
          <a:blip r:embed="rId15"/>
          <a:srcRect l="14710"/>
          <a:stretch/>
        </p:blipFill>
        <p:spPr>
          <a:xfrm>
            <a:off x="0" y="491040"/>
            <a:ext cx="6287760" cy="2332440"/>
          </a:xfrm>
          <a:prstGeom prst="rect">
            <a:avLst/>
          </a:prstGeom>
          <a:ln>
            <a:noFill/>
          </a:ln>
        </p:spPr>
      </p:pic>
      <p:sp>
        <p:nvSpPr>
          <p:cNvPr id="5" name="CustomShape 3"/>
          <p:cNvSpPr/>
          <p:nvPr/>
        </p:nvSpPr>
        <p:spPr>
          <a:xfrm>
            <a:off x="1907640" y="5364360"/>
            <a:ext cx="53280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5191"/>
                </a:solidFill>
                <a:latin typeface="Calibri"/>
                <a:ea typeface="CMU Sans Serif"/>
              </a:rPr>
              <a:t>M. Stockhause und A. Kaiser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5191"/>
                </a:solidFill>
                <a:latin typeface="Calibri"/>
                <a:ea typeface="CMU Sans Serif"/>
              </a:rPr>
              <a:t>Deutsches Klimarechenzentrum (DKRZ)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0"/>
            <a:ext cx="9143280" cy="31752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3"/>
          <p:cNvPicPr/>
          <p:nvPr/>
        </p:nvPicPr>
        <p:blipFill>
          <a:blip r:embed="rId14"/>
          <a:stretch/>
        </p:blipFill>
        <p:spPr>
          <a:xfrm>
            <a:off x="8316360" y="45000"/>
            <a:ext cx="721440" cy="232560"/>
          </a:xfrm>
          <a:prstGeom prst="rect">
            <a:avLst/>
          </a:prstGeom>
          <a:ln>
            <a:noFill/>
          </a:ln>
        </p:spPr>
      </p:pic>
      <p:sp>
        <p:nvSpPr>
          <p:cNvPr id="47" name="CustomShape 3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mip6cite.wdc-climate.de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95640" y="1383840"/>
            <a:ext cx="8249040" cy="14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spc="-1">
                <a:solidFill>
                  <a:srgbClr val="005191"/>
                </a:solidFill>
                <a:latin typeface="Calibri"/>
                <a:ea typeface="CMU Sans Serif"/>
              </a:rPr>
              <a:t>CMIP6</a:t>
            </a:r>
            <a:r>
              <a:t/>
            </a:r>
            <a:br/>
            <a:r>
              <a:rPr lang="en-US" sz="3600" spc="-1">
                <a:solidFill>
                  <a:srgbClr val="005191"/>
                </a:solidFill>
                <a:latin typeface="Calibri"/>
                <a:ea typeface="CMU Sans Serif"/>
              </a:rPr>
              <a:t>Langzeitarchivierung/ DDC</a:t>
            </a:r>
            <a:endParaRPr lang="en-US" sz="3600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1459800" y="3112560"/>
            <a:ext cx="6120360" cy="120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spcBef>
                <a:spcPts val="479"/>
              </a:spcBef>
            </a:pPr>
            <a:r>
              <a:rPr lang="en-US" sz="2400" spc="-1">
                <a:solidFill>
                  <a:srgbClr val="005191"/>
                </a:solidFill>
                <a:latin typeface="Calibri"/>
                <a:ea typeface="CMU Sans Serif"/>
              </a:rPr>
              <a:t>DICAD – 3-1/2-Jahrestreffen</a:t>
            </a:r>
            <a:r>
              <a:t/>
            </a:r>
            <a:br/>
            <a:r>
              <a:rPr lang="en-US" sz="2400" spc="-1">
                <a:solidFill>
                  <a:srgbClr val="005191"/>
                </a:solidFill>
                <a:latin typeface="Calibri"/>
                <a:ea typeface="CMU Sans Serif"/>
              </a:rPr>
              <a:t>11. März 2020</a:t>
            </a:r>
            <a:endParaRPr lang="en-US" sz="2400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318240"/>
            <a:ext cx="9143280" cy="60408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45000" rIns="18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spc="-1">
                <a:solidFill>
                  <a:srgbClr val="1F497D"/>
                </a:solidFill>
                <a:latin typeface="Calibri"/>
                <a:ea typeface="CMU Sans Serif"/>
              </a:rPr>
              <a:t>LTA / DDC: Motivation</a:t>
            </a:r>
            <a:endParaRPr lang="en-US" sz="2800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0" y="6544080"/>
            <a:ext cx="213300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11.03.2020</a:t>
            </a:r>
            <a:endParaRPr lang="en-US" sz="1200" spc="-1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3124080" y="6544080"/>
            <a:ext cx="289476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CMIP6 Langzeitarchivierung/ DDC</a:t>
            </a:r>
            <a:endParaRPr lang="en-US" sz="1200" spc="-1"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8460360" y="6544080"/>
            <a:ext cx="68292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93" name="Group 6"/>
          <p:cNvGrpSpPr/>
          <p:nvPr/>
        </p:nvGrpSpPr>
        <p:grpSpPr>
          <a:xfrm>
            <a:off x="401400" y="1118880"/>
            <a:ext cx="8340480" cy="4619520"/>
            <a:chOff x="401400" y="1118880"/>
            <a:chExt cx="8340480" cy="4619520"/>
          </a:xfrm>
        </p:grpSpPr>
        <p:sp>
          <p:nvSpPr>
            <p:cNvPr id="94" name="CustomShape 7"/>
            <p:cNvSpPr/>
            <p:nvPr/>
          </p:nvSpPr>
          <p:spPr>
            <a:xfrm>
              <a:off x="6553440" y="5479200"/>
              <a:ext cx="1511280" cy="246240"/>
            </a:xfrm>
            <a:prstGeom prst="can">
              <a:avLst>
                <a:gd name="adj" fmla="val 25000"/>
              </a:avLst>
            </a:prstGeom>
            <a:solidFill>
              <a:srgbClr val="76923C"/>
            </a:solidFill>
            <a:ln w="25560">
              <a:solidFill>
                <a:srgbClr val="4F6128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 spc="-1">
                  <a:solidFill>
                    <a:srgbClr val="FFFFFF"/>
                  </a:solidFill>
                  <a:latin typeface="Calibri"/>
                  <a:ea typeface="Calibri"/>
                </a:rPr>
                <a:t>AR6 Supplement</a:t>
              </a:r>
              <a:endParaRPr lang="en-US" sz="1200" spc="-1">
                <a:latin typeface="Arial"/>
              </a:endParaRPr>
            </a:p>
          </p:txBody>
        </p:sp>
        <p:sp>
          <p:nvSpPr>
            <p:cNvPr id="95" name="CustomShape 8"/>
            <p:cNvSpPr/>
            <p:nvPr/>
          </p:nvSpPr>
          <p:spPr>
            <a:xfrm>
              <a:off x="5972400" y="1178640"/>
              <a:ext cx="360" cy="4559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 cap="rnd">
              <a:solidFill>
                <a:srgbClr val="002060"/>
              </a:solidFill>
              <a:prstDash val="dash"/>
              <a:round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" name="CustomShape 9"/>
            <p:cNvSpPr/>
            <p:nvPr/>
          </p:nvSpPr>
          <p:spPr>
            <a:xfrm>
              <a:off x="3522240" y="2929320"/>
              <a:ext cx="2087280" cy="71928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b="1" spc="-1">
                  <a:solidFill>
                    <a:srgbClr val="FFFFFF"/>
                  </a:solidFill>
                  <a:latin typeface="Calibri"/>
                  <a:ea typeface="Calibri"/>
                </a:rPr>
                <a:t>Virtual</a:t>
              </a:r>
              <a:r>
                <a:t/>
              </a:r>
              <a:br/>
              <a:r>
                <a:rPr lang="en-US" b="1" spc="-1">
                  <a:solidFill>
                    <a:srgbClr val="FFFFFF"/>
                  </a:solidFill>
                  <a:latin typeface="Calibri"/>
                  <a:ea typeface="Calibri"/>
                </a:rPr>
                <a:t>Workspace</a:t>
              </a:r>
              <a:endParaRPr lang="en-US" spc="-1">
                <a:latin typeface="Arial"/>
              </a:endParaRPr>
            </a:p>
          </p:txBody>
        </p:sp>
        <p:sp>
          <p:nvSpPr>
            <p:cNvPr id="97" name="CustomShape 10"/>
            <p:cNvSpPr/>
            <p:nvPr/>
          </p:nvSpPr>
          <p:spPr>
            <a:xfrm>
              <a:off x="3824640" y="5479200"/>
              <a:ext cx="1511280" cy="246240"/>
            </a:xfrm>
            <a:prstGeom prst="can">
              <a:avLst>
                <a:gd name="adj" fmla="val 25000"/>
              </a:avLst>
            </a:prstGeom>
            <a:solidFill>
              <a:srgbClr val="76923C"/>
            </a:solidFill>
            <a:ln w="25560">
              <a:solidFill>
                <a:srgbClr val="4F6128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 spc="-1">
                  <a:solidFill>
                    <a:srgbClr val="FFFFFF"/>
                  </a:solidFill>
                  <a:latin typeface="Calibri"/>
                  <a:ea typeface="Calibri"/>
                </a:rPr>
                <a:t>AR6 Analysis Input</a:t>
              </a:r>
              <a:endParaRPr lang="en-US" sz="1200" spc="-1">
                <a:latin typeface="Arial"/>
              </a:endParaRPr>
            </a:p>
          </p:txBody>
        </p:sp>
        <p:sp>
          <p:nvSpPr>
            <p:cNvPr id="98" name="CustomShape 11"/>
            <p:cNvSpPr/>
            <p:nvPr/>
          </p:nvSpPr>
          <p:spPr>
            <a:xfrm>
              <a:off x="3822840" y="5257080"/>
              <a:ext cx="1511280" cy="257040"/>
            </a:xfrm>
            <a:prstGeom prst="can">
              <a:avLst>
                <a:gd name="adj" fmla="val 25000"/>
              </a:avLst>
            </a:prstGeom>
            <a:solidFill>
              <a:srgbClr val="C2D59B"/>
            </a:solidFill>
            <a:ln w="25560">
              <a:solidFill>
                <a:srgbClr val="76923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 spc="-1">
                  <a:solidFill>
                    <a:srgbClr val="FFFFFF"/>
                  </a:solidFill>
                  <a:latin typeface="Calibri"/>
                  <a:ea typeface="Calibri"/>
                </a:rPr>
                <a:t>Derived Products</a:t>
              </a:r>
              <a:endParaRPr lang="en-US" sz="1200" spc="-1">
                <a:latin typeface="Arial"/>
              </a:endParaRPr>
            </a:p>
          </p:txBody>
        </p:sp>
        <p:sp>
          <p:nvSpPr>
            <p:cNvPr id="99" name="CustomShape 12"/>
            <p:cNvSpPr/>
            <p:nvPr/>
          </p:nvSpPr>
          <p:spPr>
            <a:xfrm>
              <a:off x="3822840" y="4978440"/>
              <a:ext cx="1511280" cy="337680"/>
            </a:xfrm>
            <a:prstGeom prst="can">
              <a:avLst>
                <a:gd name="adj" fmla="val 17030"/>
              </a:avLst>
            </a:prstGeom>
            <a:solidFill>
              <a:srgbClr val="8CB3E3"/>
            </a:solidFill>
            <a:ln w="25560">
              <a:solidFill>
                <a:srgbClr val="395E8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0" rIns="90000" bIns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FFFFFF"/>
                  </a:solidFill>
                  <a:latin typeface="Calibri"/>
                  <a:ea typeface="Calibri"/>
                </a:rPr>
                <a:t>CORDEX </a:t>
              </a:r>
              <a:endParaRPr lang="en-US" spc="-1">
                <a:latin typeface="Arial"/>
              </a:endParaRPr>
            </a:p>
          </p:txBody>
        </p:sp>
        <p:sp>
          <p:nvSpPr>
            <p:cNvPr id="100" name="CustomShape 13"/>
            <p:cNvSpPr/>
            <p:nvPr/>
          </p:nvSpPr>
          <p:spPr>
            <a:xfrm>
              <a:off x="3822840" y="4537080"/>
              <a:ext cx="1511280" cy="539280"/>
            </a:xfrm>
            <a:prstGeom prst="can">
              <a:avLst>
                <a:gd name="adj" fmla="val 12173"/>
              </a:avLst>
            </a:prstGeom>
            <a:solidFill>
              <a:srgbClr val="538CD5"/>
            </a:solidFill>
            <a:ln w="25560">
              <a:solidFill>
                <a:srgbClr val="395E8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FFFFFF"/>
                  </a:solidFill>
                  <a:latin typeface="Calibri"/>
                  <a:ea typeface="Calibri"/>
                </a:rPr>
                <a:t>CMIP5 </a:t>
              </a:r>
              <a:endParaRPr lang="en-US" spc="-1">
                <a:latin typeface="Arial"/>
              </a:endParaRPr>
            </a:p>
          </p:txBody>
        </p:sp>
        <p:sp>
          <p:nvSpPr>
            <p:cNvPr id="101" name="CustomShape 14"/>
            <p:cNvSpPr/>
            <p:nvPr/>
          </p:nvSpPr>
          <p:spPr>
            <a:xfrm>
              <a:off x="3822840" y="3696840"/>
              <a:ext cx="1511280" cy="962640"/>
            </a:xfrm>
            <a:prstGeom prst="can">
              <a:avLst>
                <a:gd name="adj" fmla="val 13316"/>
              </a:avLst>
            </a:prstGeom>
            <a:solidFill>
              <a:schemeClr val="accent1"/>
            </a:solidFill>
            <a:ln w="25560">
              <a:solidFill>
                <a:srgbClr val="395E8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FFFFFF"/>
                  </a:solidFill>
                  <a:latin typeface="Calibri"/>
                  <a:ea typeface="Calibri"/>
                </a:rPr>
                <a:t>CMIP6</a:t>
              </a:r>
              <a:r>
                <a:t/>
              </a:r>
              <a:br/>
              <a:r>
                <a:rPr lang="en-US" spc="-1">
                  <a:solidFill>
                    <a:srgbClr val="FFFFFF"/>
                  </a:solidFill>
                  <a:latin typeface="Calibri"/>
                  <a:ea typeface="Calibri"/>
                </a:rPr>
                <a:t>(AR6 subset) </a:t>
              </a:r>
              <a:endParaRPr lang="en-US" spc="-1">
                <a:latin typeface="Arial"/>
              </a:endParaRPr>
            </a:p>
          </p:txBody>
        </p:sp>
        <p:sp>
          <p:nvSpPr>
            <p:cNvPr id="102" name="CustomShape 15"/>
            <p:cNvSpPr/>
            <p:nvPr/>
          </p:nvSpPr>
          <p:spPr>
            <a:xfrm>
              <a:off x="5335200" y="4178520"/>
              <a:ext cx="1218600" cy="28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52280">
              <a:solidFill>
                <a:srgbClr val="002060"/>
              </a:solidFill>
              <a:round/>
              <a:tailEnd type="stealth" w="sm" len="sm"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CustomShape 16"/>
            <p:cNvSpPr/>
            <p:nvPr/>
          </p:nvSpPr>
          <p:spPr>
            <a:xfrm>
              <a:off x="2910240" y="2184480"/>
              <a:ext cx="3320640" cy="40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IPCC AR6 Author</a:t>
              </a:r>
              <a:endParaRPr lang="en-US" spc="-1">
                <a:latin typeface="Arial"/>
              </a:endParaRPr>
            </a:p>
          </p:txBody>
        </p:sp>
        <p:sp>
          <p:nvSpPr>
            <p:cNvPr id="104" name="CustomShape 17"/>
            <p:cNvSpPr/>
            <p:nvPr/>
          </p:nvSpPr>
          <p:spPr>
            <a:xfrm rot="10800000">
              <a:off x="7299000" y="2595600"/>
              <a:ext cx="360" cy="334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2060"/>
              </a:solidFill>
              <a:round/>
              <a:tailEnd type="stealth" w="med" len="med"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CustomShape 18"/>
            <p:cNvSpPr/>
            <p:nvPr/>
          </p:nvSpPr>
          <p:spPr>
            <a:xfrm>
              <a:off x="461880" y="2923200"/>
              <a:ext cx="2054880" cy="71748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b="1" spc="-1">
                  <a:solidFill>
                    <a:srgbClr val="FFFFFF"/>
                  </a:solidFill>
                  <a:latin typeface="Calibri"/>
                  <a:ea typeface="Calibri"/>
                </a:rPr>
                <a:t>Earth System Grid Federation (ESGF)</a:t>
              </a:r>
              <a:endParaRPr lang="en-US" spc="-1">
                <a:latin typeface="Arial"/>
              </a:endParaRPr>
            </a:p>
          </p:txBody>
        </p:sp>
        <p:pic>
          <p:nvPicPr>
            <p:cNvPr id="106" name="Google Shape;408;p54"/>
            <p:cNvPicPr/>
            <p:nvPr/>
          </p:nvPicPr>
          <p:blipFill>
            <a:blip r:embed="rId2"/>
            <a:stretch/>
          </p:blipFill>
          <p:spPr>
            <a:xfrm>
              <a:off x="4206240" y="1707480"/>
              <a:ext cx="611280" cy="5137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7" name="Google Shape;409;p54"/>
            <p:cNvPicPr/>
            <p:nvPr/>
          </p:nvPicPr>
          <p:blipFill>
            <a:blip r:embed="rId3"/>
            <a:stretch/>
          </p:blipFill>
          <p:spPr>
            <a:xfrm>
              <a:off x="6942600" y="1707480"/>
              <a:ext cx="647280" cy="51372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8" name="CustomShape 19"/>
            <p:cNvSpPr/>
            <p:nvPr/>
          </p:nvSpPr>
          <p:spPr>
            <a:xfrm>
              <a:off x="6510600" y="2184480"/>
              <a:ext cx="1576800" cy="40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IPCC DDC User</a:t>
              </a:r>
              <a:endParaRPr lang="en-US" spc="-1">
                <a:latin typeface="Arial"/>
              </a:endParaRPr>
            </a:p>
          </p:txBody>
        </p:sp>
        <p:pic>
          <p:nvPicPr>
            <p:cNvPr id="109" name="Google Shape;410;p54"/>
            <p:cNvPicPr/>
            <p:nvPr/>
          </p:nvPicPr>
          <p:blipFill>
            <a:blip r:embed="rId4"/>
            <a:stretch/>
          </p:blipFill>
          <p:spPr>
            <a:xfrm>
              <a:off x="461880" y="3823200"/>
              <a:ext cx="2023200" cy="1395360"/>
            </a:xfrm>
            <a:prstGeom prst="rect">
              <a:avLst/>
            </a:prstGeom>
            <a:ln w="15840">
              <a:solidFill>
                <a:srgbClr val="632423"/>
              </a:solidFill>
              <a:round/>
            </a:ln>
          </p:spPr>
        </p:pic>
        <p:sp>
          <p:nvSpPr>
            <p:cNvPr id="110" name="CustomShape 20"/>
            <p:cNvSpPr/>
            <p:nvPr/>
          </p:nvSpPr>
          <p:spPr>
            <a:xfrm>
              <a:off x="2589480" y="4178520"/>
              <a:ext cx="123300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52280">
              <a:solidFill>
                <a:srgbClr val="002060"/>
              </a:solidFill>
              <a:round/>
              <a:tailEnd type="stealth" w="sm" len="sm"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11" name="Google Shape;412;p54"/>
            <p:cNvPicPr/>
            <p:nvPr/>
          </p:nvPicPr>
          <p:blipFill>
            <a:blip r:embed="rId2"/>
            <a:stretch/>
          </p:blipFill>
          <p:spPr>
            <a:xfrm>
              <a:off x="1109880" y="1707480"/>
              <a:ext cx="611280" cy="513720"/>
            </a:xfrm>
            <a:prstGeom prst="rect">
              <a:avLst/>
            </a:prstGeom>
            <a:ln>
              <a:noFill/>
            </a:ln>
          </p:spPr>
        </p:pic>
        <p:sp>
          <p:nvSpPr>
            <p:cNvPr id="112" name="CustomShape 21"/>
            <p:cNvSpPr/>
            <p:nvPr/>
          </p:nvSpPr>
          <p:spPr>
            <a:xfrm>
              <a:off x="477720" y="2176920"/>
              <a:ext cx="2023200" cy="40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Data Creator</a:t>
              </a:r>
              <a:endParaRPr lang="en-US" spc="-1">
                <a:latin typeface="Arial"/>
              </a:endParaRPr>
            </a:p>
          </p:txBody>
        </p:sp>
        <p:sp>
          <p:nvSpPr>
            <p:cNvPr id="113" name="CustomShape 22"/>
            <p:cNvSpPr/>
            <p:nvPr/>
          </p:nvSpPr>
          <p:spPr>
            <a:xfrm>
              <a:off x="1489680" y="2587320"/>
              <a:ext cx="360" cy="3351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2060"/>
              </a:solidFill>
              <a:round/>
              <a:tailEnd type="stealth" w="med" len="med"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" name="CustomShape 23"/>
            <p:cNvSpPr/>
            <p:nvPr/>
          </p:nvSpPr>
          <p:spPr>
            <a:xfrm flipH="1">
              <a:off x="4565520" y="2594880"/>
              <a:ext cx="3960" cy="333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2060"/>
              </a:solidFill>
              <a:round/>
              <a:headEnd type="stealth" w="med" len="med"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5" name="CustomShape 24"/>
            <p:cNvSpPr/>
            <p:nvPr/>
          </p:nvSpPr>
          <p:spPr>
            <a:xfrm>
              <a:off x="6255000" y="2929680"/>
              <a:ext cx="2087640" cy="71748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b="1" spc="-1">
                  <a:solidFill>
                    <a:srgbClr val="FFFFFF"/>
                  </a:solidFill>
                  <a:latin typeface="Calibri"/>
                  <a:ea typeface="Calibri"/>
                </a:rPr>
                <a:t>IPCC DDC Reference Data Archive</a:t>
              </a:r>
              <a:endParaRPr lang="en-US" spc="-1">
                <a:latin typeface="Arial"/>
              </a:endParaRPr>
            </a:p>
          </p:txBody>
        </p:sp>
        <p:sp>
          <p:nvSpPr>
            <p:cNvPr id="116" name="CustomShape 25"/>
            <p:cNvSpPr/>
            <p:nvPr/>
          </p:nvSpPr>
          <p:spPr>
            <a:xfrm>
              <a:off x="6554160" y="5260680"/>
              <a:ext cx="1511280" cy="257040"/>
            </a:xfrm>
            <a:prstGeom prst="can">
              <a:avLst>
                <a:gd name="adj" fmla="val 25000"/>
              </a:avLst>
            </a:prstGeom>
            <a:solidFill>
              <a:srgbClr val="8CB3E3"/>
            </a:solidFill>
            <a:ln w="25560">
              <a:solidFill>
                <a:srgbClr val="395E8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spc="-1">
                  <a:solidFill>
                    <a:srgbClr val="FFFFFF"/>
                  </a:solidFill>
                  <a:latin typeface="Calibri"/>
                  <a:ea typeface="Calibri"/>
                </a:rPr>
                <a:t>AR2 / AR3</a:t>
              </a:r>
              <a:endParaRPr lang="en-US" sz="1600" spc="-1">
                <a:latin typeface="Arial"/>
              </a:endParaRPr>
            </a:p>
          </p:txBody>
        </p:sp>
        <p:sp>
          <p:nvSpPr>
            <p:cNvPr id="117" name="CustomShape 26"/>
            <p:cNvSpPr/>
            <p:nvPr/>
          </p:nvSpPr>
          <p:spPr>
            <a:xfrm>
              <a:off x="6554160" y="4982400"/>
              <a:ext cx="1511280" cy="337680"/>
            </a:xfrm>
            <a:prstGeom prst="can">
              <a:avLst>
                <a:gd name="adj" fmla="val 25000"/>
              </a:avLst>
            </a:prstGeom>
            <a:solidFill>
              <a:srgbClr val="8CB3E3"/>
            </a:solidFill>
            <a:ln w="25560">
              <a:solidFill>
                <a:srgbClr val="395E8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FFFFFF"/>
                  </a:solidFill>
                  <a:latin typeface="Calibri"/>
                  <a:ea typeface="Calibri"/>
                </a:rPr>
                <a:t>AR4 </a:t>
              </a:r>
              <a:endParaRPr lang="en-US" spc="-1">
                <a:latin typeface="Arial"/>
              </a:endParaRPr>
            </a:p>
          </p:txBody>
        </p:sp>
        <p:sp>
          <p:nvSpPr>
            <p:cNvPr id="118" name="CustomShape 27"/>
            <p:cNvSpPr/>
            <p:nvPr/>
          </p:nvSpPr>
          <p:spPr>
            <a:xfrm>
              <a:off x="6554160" y="4540680"/>
              <a:ext cx="1511280" cy="539280"/>
            </a:xfrm>
            <a:prstGeom prst="can">
              <a:avLst>
                <a:gd name="adj" fmla="val 12173"/>
              </a:avLst>
            </a:prstGeom>
            <a:solidFill>
              <a:srgbClr val="538CD5"/>
            </a:solidFill>
            <a:ln w="25560">
              <a:solidFill>
                <a:srgbClr val="395E8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FFFFFF"/>
                  </a:solidFill>
                  <a:latin typeface="Calibri"/>
                  <a:ea typeface="Calibri"/>
                </a:rPr>
                <a:t>AR5</a:t>
              </a:r>
              <a:endParaRPr lang="en-US" spc="-1">
                <a:latin typeface="Arial"/>
              </a:endParaRPr>
            </a:p>
          </p:txBody>
        </p:sp>
        <p:sp>
          <p:nvSpPr>
            <p:cNvPr id="119" name="CustomShape 28"/>
            <p:cNvSpPr/>
            <p:nvPr/>
          </p:nvSpPr>
          <p:spPr>
            <a:xfrm>
              <a:off x="6554160" y="3700440"/>
              <a:ext cx="1511280" cy="962640"/>
            </a:xfrm>
            <a:prstGeom prst="can">
              <a:avLst>
                <a:gd name="adj" fmla="val 13316"/>
              </a:avLst>
            </a:prstGeom>
            <a:solidFill>
              <a:schemeClr val="accent1"/>
            </a:solidFill>
            <a:ln w="25560">
              <a:solidFill>
                <a:srgbClr val="395E8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FFFFFF"/>
                  </a:solidFill>
                  <a:latin typeface="Calibri"/>
                  <a:ea typeface="Calibri"/>
                </a:rPr>
                <a:t>AR6</a:t>
              </a:r>
              <a:endParaRPr lang="en-US" spc="-1">
                <a:latin typeface="Arial"/>
              </a:endParaRPr>
            </a:p>
          </p:txBody>
        </p:sp>
        <p:sp>
          <p:nvSpPr>
            <p:cNvPr id="120" name="CustomShape 29"/>
            <p:cNvSpPr/>
            <p:nvPr/>
          </p:nvSpPr>
          <p:spPr>
            <a:xfrm>
              <a:off x="2649240" y="4039200"/>
              <a:ext cx="76428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000" spc="-1">
                  <a:solidFill>
                    <a:srgbClr val="FFFFFF"/>
                  </a:solidFill>
                  <a:latin typeface="Calibri"/>
                  <a:ea typeface="Calibri"/>
                </a:rPr>
                <a:t>Replication</a:t>
              </a:r>
              <a:endParaRPr lang="en-US" sz="1000" spc="-1">
                <a:latin typeface="Arial"/>
              </a:endParaRPr>
            </a:p>
          </p:txBody>
        </p:sp>
        <p:sp>
          <p:nvSpPr>
            <p:cNvPr id="121" name="CustomShape 30"/>
            <p:cNvSpPr/>
            <p:nvPr/>
          </p:nvSpPr>
          <p:spPr>
            <a:xfrm>
              <a:off x="5286240" y="4039200"/>
              <a:ext cx="119232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000" spc="-1">
                  <a:solidFill>
                    <a:srgbClr val="FFFFFF"/>
                  </a:solidFill>
                  <a:latin typeface="Calibri"/>
                  <a:ea typeface="Calibri"/>
                </a:rPr>
                <a:t>Long-Term Archival</a:t>
              </a:r>
              <a:endParaRPr lang="en-US" sz="1000" spc="-1">
                <a:latin typeface="Arial"/>
              </a:endParaRPr>
            </a:p>
          </p:txBody>
        </p:sp>
        <p:sp>
          <p:nvSpPr>
            <p:cNvPr id="122" name="CustomShape 31"/>
            <p:cNvSpPr/>
            <p:nvPr/>
          </p:nvSpPr>
          <p:spPr>
            <a:xfrm>
              <a:off x="3721680" y="1118880"/>
              <a:ext cx="1745280" cy="717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CMIP6 Data Use </a:t>
              </a:r>
              <a:r>
                <a:t/>
              </a:r>
              <a:br/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2018 - 2020</a:t>
              </a:r>
              <a:endParaRPr lang="en-US" spc="-1">
                <a:latin typeface="Arial"/>
              </a:endParaRPr>
            </a:p>
          </p:txBody>
        </p:sp>
        <p:sp>
          <p:nvSpPr>
            <p:cNvPr id="123" name="CustomShape 32"/>
            <p:cNvSpPr/>
            <p:nvPr/>
          </p:nvSpPr>
          <p:spPr>
            <a:xfrm>
              <a:off x="6107760" y="1118880"/>
              <a:ext cx="2634120" cy="717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IPCC AR6 Ref Data Archive</a:t>
              </a:r>
              <a:r>
                <a:t/>
              </a:r>
              <a:br/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2021 - </a:t>
              </a:r>
              <a:endParaRPr lang="en-US" spc="-1">
                <a:latin typeface="Arial"/>
              </a:endParaRPr>
            </a:p>
          </p:txBody>
        </p:sp>
        <p:sp>
          <p:nvSpPr>
            <p:cNvPr id="124" name="CustomShape 33"/>
            <p:cNvSpPr/>
            <p:nvPr/>
          </p:nvSpPr>
          <p:spPr>
            <a:xfrm>
              <a:off x="401400" y="1118880"/>
              <a:ext cx="2137680" cy="717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CMIP6 Data Creation</a:t>
              </a:r>
              <a:r>
                <a:t/>
              </a:r>
              <a:br/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2018 -  </a:t>
              </a:r>
              <a:endParaRPr lang="en-US" spc="-1">
                <a:latin typeface="Arial"/>
              </a:endParaRPr>
            </a:p>
          </p:txBody>
        </p:sp>
        <p:sp>
          <p:nvSpPr>
            <p:cNvPr id="125" name="CustomShape 34"/>
            <p:cNvSpPr/>
            <p:nvPr/>
          </p:nvSpPr>
          <p:spPr>
            <a:xfrm rot="16200000">
              <a:off x="3793680" y="3097800"/>
              <a:ext cx="4054680" cy="337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spc="-1">
                  <a:solidFill>
                    <a:srgbClr val="002060"/>
                  </a:solidFill>
                  <a:latin typeface="Calibri"/>
                  <a:ea typeface="Calibri"/>
                </a:rPr>
                <a:t>AR6 WG I     submission deadline 10/2020</a:t>
              </a:r>
              <a:endParaRPr lang="en-US" sz="1600" spc="-1">
                <a:latin typeface="Arial"/>
              </a:endParaRPr>
            </a:p>
          </p:txBody>
        </p:sp>
        <p:sp>
          <p:nvSpPr>
            <p:cNvPr id="126" name="CustomShape 35"/>
            <p:cNvSpPr/>
            <p:nvPr/>
          </p:nvSpPr>
          <p:spPr>
            <a:xfrm>
              <a:off x="5336640" y="5601600"/>
              <a:ext cx="1218600" cy="28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52280">
              <a:solidFill>
                <a:srgbClr val="4F6128"/>
              </a:solidFill>
              <a:round/>
              <a:tailEnd type="stealth" w="sm" len="sm"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CustomShape 36"/>
            <p:cNvSpPr/>
            <p:nvPr/>
          </p:nvSpPr>
          <p:spPr>
            <a:xfrm>
              <a:off x="5314320" y="5461560"/>
              <a:ext cx="119232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000" spc="-1">
                  <a:solidFill>
                    <a:srgbClr val="FFFFFF"/>
                  </a:solidFill>
                  <a:latin typeface="Calibri"/>
                  <a:ea typeface="Calibri"/>
                </a:rPr>
                <a:t>Long-Term Archival</a:t>
              </a:r>
              <a:endParaRPr lang="en-US" sz="1000" spc="-1"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318240"/>
            <a:ext cx="9143280" cy="60408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45000" rIns="18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spc="-1">
                <a:solidFill>
                  <a:srgbClr val="1F497D"/>
                </a:solidFill>
                <a:latin typeface="Calibri"/>
                <a:ea typeface="CMU Sans Serif"/>
              </a:rPr>
              <a:t>LTA / DDC: Motivation</a:t>
            </a:r>
            <a:endParaRPr lang="en-US" sz="2800" spc="-1">
              <a:latin typeface="Arial"/>
            </a:endParaRPr>
          </a:p>
        </p:txBody>
      </p:sp>
      <p:grpSp>
        <p:nvGrpSpPr>
          <p:cNvPr id="129" name="Group 2"/>
          <p:cNvGrpSpPr/>
          <p:nvPr/>
        </p:nvGrpSpPr>
        <p:grpSpPr>
          <a:xfrm>
            <a:off x="293400" y="908640"/>
            <a:ext cx="8556480" cy="5544000"/>
            <a:chOff x="293400" y="908640"/>
            <a:chExt cx="8556480" cy="5544000"/>
          </a:xfrm>
        </p:grpSpPr>
        <p:sp>
          <p:nvSpPr>
            <p:cNvPr id="130" name="CustomShape 3"/>
            <p:cNvSpPr/>
            <p:nvPr/>
          </p:nvSpPr>
          <p:spPr>
            <a:xfrm>
              <a:off x="3613680" y="908640"/>
              <a:ext cx="1745280" cy="861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CMIP6 Data Use </a:t>
              </a:r>
              <a:r>
                <a:t/>
              </a:r>
              <a:br/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2018 - 2020</a:t>
              </a:r>
              <a:endParaRPr lang="en-US" spc="-1">
                <a:latin typeface="Arial"/>
              </a:endParaRPr>
            </a:p>
          </p:txBody>
        </p:sp>
        <p:sp>
          <p:nvSpPr>
            <p:cNvPr id="131" name="CustomShape 4"/>
            <p:cNvSpPr/>
            <p:nvPr/>
          </p:nvSpPr>
          <p:spPr>
            <a:xfrm>
              <a:off x="5999760" y="908640"/>
              <a:ext cx="2634120" cy="861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IPCC AR6 Ref Data Archive</a:t>
              </a:r>
              <a:r>
                <a:t/>
              </a:r>
              <a:br/>
              <a:r>
                <a:rPr lang="en-US" spc="-1">
                  <a:solidFill>
                    <a:srgbClr val="002060"/>
                  </a:solidFill>
                  <a:latin typeface="Calibri"/>
                  <a:ea typeface="Calibri"/>
                </a:rPr>
                <a:t>2021 - </a:t>
              </a:r>
              <a:endParaRPr lang="en-US" spc="-1">
                <a:latin typeface="Arial"/>
              </a:endParaRPr>
            </a:p>
          </p:txBody>
        </p:sp>
        <p:grpSp>
          <p:nvGrpSpPr>
            <p:cNvPr id="132" name="Group 5"/>
            <p:cNvGrpSpPr/>
            <p:nvPr/>
          </p:nvGrpSpPr>
          <p:grpSpPr>
            <a:xfrm>
              <a:off x="293400" y="908640"/>
              <a:ext cx="2137680" cy="5106240"/>
              <a:chOff x="293400" y="908640"/>
              <a:chExt cx="2137680" cy="5106240"/>
            </a:xfrm>
          </p:grpSpPr>
          <p:sp>
            <p:nvSpPr>
              <p:cNvPr id="133" name="CustomShape 6"/>
              <p:cNvSpPr/>
              <p:nvPr/>
            </p:nvSpPr>
            <p:spPr>
              <a:xfrm>
                <a:off x="353880" y="3074040"/>
                <a:ext cx="2054880" cy="861120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b="1" spc="-1">
                    <a:solidFill>
                      <a:srgbClr val="BFBFBF"/>
                    </a:solidFill>
                    <a:latin typeface="Calibri"/>
                    <a:ea typeface="Calibri"/>
                  </a:rPr>
                  <a:t>Earth System Grid Federation (ESGF)</a:t>
                </a:r>
                <a:endParaRPr lang="en-US" spc="-1">
                  <a:latin typeface="Arial"/>
                </a:endParaRPr>
              </a:p>
            </p:txBody>
          </p:sp>
          <p:pic>
            <p:nvPicPr>
              <p:cNvPr id="134" name="Google Shape;449;p55"/>
              <p:cNvPicPr/>
              <p:nvPr/>
            </p:nvPicPr>
            <p:blipFill>
              <a:blip r:embed="rId2"/>
              <a:stretch/>
            </p:blipFill>
            <p:spPr>
              <a:xfrm>
                <a:off x="353880" y="4154400"/>
                <a:ext cx="2023200" cy="1860480"/>
              </a:xfrm>
              <a:prstGeom prst="rect">
                <a:avLst/>
              </a:prstGeom>
              <a:ln w="15840">
                <a:solidFill>
                  <a:srgbClr val="BFBFBF"/>
                </a:solidFill>
                <a:round/>
              </a:ln>
            </p:spPr>
          </p:pic>
          <p:pic>
            <p:nvPicPr>
              <p:cNvPr id="135" name="Google Shape;451;p55"/>
              <p:cNvPicPr/>
              <p:nvPr/>
            </p:nvPicPr>
            <p:blipFill>
              <a:blip r:embed="rId3"/>
              <a:stretch/>
            </p:blipFill>
            <p:spPr>
              <a:xfrm>
                <a:off x="1001880" y="1614960"/>
                <a:ext cx="611280" cy="68508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36" name="CustomShape 7"/>
              <p:cNvSpPr/>
              <p:nvPr/>
            </p:nvSpPr>
            <p:spPr>
              <a:xfrm>
                <a:off x="369720" y="2178360"/>
                <a:ext cx="2023200" cy="4917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pc="-1">
                    <a:solidFill>
                      <a:srgbClr val="BFBFBF"/>
                    </a:solidFill>
                    <a:latin typeface="Calibri"/>
                    <a:ea typeface="Calibri"/>
                  </a:rPr>
                  <a:t>Data Creator</a:t>
                </a:r>
                <a:endParaRPr lang="en-US" spc="-1">
                  <a:latin typeface="Arial"/>
                </a:endParaRPr>
              </a:p>
            </p:txBody>
          </p:sp>
          <p:sp>
            <p:nvSpPr>
              <p:cNvPr id="137" name="CustomShape 8"/>
              <p:cNvSpPr/>
              <p:nvPr/>
            </p:nvSpPr>
            <p:spPr>
              <a:xfrm>
                <a:off x="1381680" y="2670840"/>
                <a:ext cx="360" cy="40248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>
                <a:solidFill>
                  <a:srgbClr val="D8D8D8"/>
                </a:solidFill>
                <a:round/>
                <a:tailEnd type="stealth" w="med" len="med"/>
              </a:ln>
              <a:effectLst>
                <a:outerShdw blurRad="40000" dist="2304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8" name="CustomShape 9"/>
              <p:cNvSpPr/>
              <p:nvPr/>
            </p:nvSpPr>
            <p:spPr>
              <a:xfrm>
                <a:off x="293400" y="908640"/>
                <a:ext cx="2137680" cy="8611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pc="-1">
                    <a:solidFill>
                      <a:srgbClr val="BFBFBF"/>
                    </a:solidFill>
                    <a:latin typeface="Calibri"/>
                    <a:ea typeface="Calibri"/>
                  </a:rPr>
                  <a:t>CMIP6 Data Creation</a:t>
                </a:r>
                <a:r>
                  <a:t/>
                </a:r>
                <a:br/>
                <a:r>
                  <a:rPr lang="en-US" spc="-1">
                    <a:solidFill>
                      <a:srgbClr val="BFBFBF"/>
                    </a:solidFill>
                    <a:latin typeface="Calibri"/>
                    <a:ea typeface="Calibri"/>
                  </a:rPr>
                  <a:t>2018 -  </a:t>
                </a:r>
                <a:endParaRPr lang="en-US" spc="-1">
                  <a:latin typeface="Arial"/>
                </a:endParaRPr>
              </a:p>
            </p:txBody>
          </p:sp>
        </p:grpSp>
        <p:grpSp>
          <p:nvGrpSpPr>
            <p:cNvPr id="139" name="Group 10"/>
            <p:cNvGrpSpPr/>
            <p:nvPr/>
          </p:nvGrpSpPr>
          <p:grpSpPr>
            <a:xfrm>
              <a:off x="2802240" y="980640"/>
              <a:ext cx="6047640" cy="5472000"/>
              <a:chOff x="2802240" y="980640"/>
              <a:chExt cx="6047640" cy="5472000"/>
            </a:xfrm>
          </p:grpSpPr>
          <p:sp>
            <p:nvSpPr>
              <p:cNvPr id="140" name="CustomShape 11"/>
              <p:cNvSpPr/>
              <p:nvPr/>
            </p:nvSpPr>
            <p:spPr>
              <a:xfrm>
                <a:off x="5864400" y="980640"/>
                <a:ext cx="360" cy="54720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 cap="rnd">
                <a:solidFill>
                  <a:srgbClr val="002060"/>
                </a:solidFill>
                <a:prstDash val="dash"/>
                <a:round/>
              </a:ln>
              <a:effectLst>
                <a:outerShdw blurRad="40000" dist="2304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2"/>
              <p:cNvSpPr/>
              <p:nvPr/>
            </p:nvSpPr>
            <p:spPr>
              <a:xfrm>
                <a:off x="3414240" y="3081600"/>
                <a:ext cx="2087280" cy="86328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b="1" spc="-1">
                    <a:solidFill>
                      <a:srgbClr val="FFFFFF"/>
                    </a:solidFill>
                    <a:latin typeface="Calibri"/>
                    <a:ea typeface="Calibri"/>
                  </a:rPr>
                  <a:t>Virtual</a:t>
                </a:r>
                <a:r>
                  <a:t/>
                </a:r>
                <a:br/>
                <a:r>
                  <a:rPr lang="en-US" b="1" spc="-1">
                    <a:solidFill>
                      <a:srgbClr val="FFFFFF"/>
                    </a:solidFill>
                    <a:latin typeface="Calibri"/>
                    <a:ea typeface="Calibri"/>
                  </a:rPr>
                  <a:t>Workspace</a:t>
                </a:r>
                <a:endParaRPr lang="en-US" spc="-1">
                  <a:latin typeface="Arial"/>
                </a:endParaRPr>
              </a:p>
            </p:txBody>
          </p:sp>
          <p:sp>
            <p:nvSpPr>
              <p:cNvPr id="142" name="CustomShape 13"/>
              <p:cNvSpPr/>
              <p:nvPr/>
            </p:nvSpPr>
            <p:spPr>
              <a:xfrm>
                <a:off x="2802240" y="2187720"/>
                <a:ext cx="3320640" cy="4917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pc="-1">
                    <a:solidFill>
                      <a:srgbClr val="002060"/>
                    </a:solidFill>
                    <a:latin typeface="Calibri"/>
                    <a:ea typeface="Calibri"/>
                  </a:rPr>
                  <a:t>IPCC AR6 Author</a:t>
                </a:r>
                <a:endParaRPr lang="en-US" spc="-1">
                  <a:latin typeface="Arial"/>
                </a:endParaRPr>
              </a:p>
            </p:txBody>
          </p:sp>
          <p:sp>
            <p:nvSpPr>
              <p:cNvPr id="143" name="CustomShape 14"/>
              <p:cNvSpPr/>
              <p:nvPr/>
            </p:nvSpPr>
            <p:spPr>
              <a:xfrm rot="10800000">
                <a:off x="7191000" y="2680920"/>
                <a:ext cx="360" cy="4010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>
                <a:solidFill>
                  <a:srgbClr val="002060"/>
                </a:solidFill>
                <a:round/>
                <a:tailEnd type="stealth" w="med" len="med"/>
              </a:ln>
              <a:effectLst>
                <a:outerShdw blurRad="40000" dist="2304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pic>
            <p:nvPicPr>
              <p:cNvPr id="144" name="Google Shape;441;p55"/>
              <p:cNvPicPr/>
              <p:nvPr/>
            </p:nvPicPr>
            <p:blipFill>
              <a:blip r:embed="rId4"/>
              <a:stretch/>
            </p:blipFill>
            <p:spPr>
              <a:xfrm>
                <a:off x="4098240" y="1614960"/>
                <a:ext cx="611280" cy="61668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45" name="Google Shape;442;p55"/>
              <p:cNvPicPr/>
              <p:nvPr/>
            </p:nvPicPr>
            <p:blipFill>
              <a:blip r:embed="rId5"/>
              <a:stretch/>
            </p:blipFill>
            <p:spPr>
              <a:xfrm>
                <a:off x="6834600" y="1614960"/>
                <a:ext cx="647280" cy="61668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46" name="CustomShape 15"/>
              <p:cNvSpPr/>
              <p:nvPr/>
            </p:nvSpPr>
            <p:spPr>
              <a:xfrm>
                <a:off x="6402600" y="2187720"/>
                <a:ext cx="1576800" cy="4917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pc="-1">
                    <a:solidFill>
                      <a:srgbClr val="002060"/>
                    </a:solidFill>
                    <a:latin typeface="Calibri"/>
                    <a:ea typeface="Calibri"/>
                  </a:rPr>
                  <a:t>IPCC DDC User</a:t>
                </a:r>
                <a:endParaRPr lang="en-US" spc="-1">
                  <a:latin typeface="Arial"/>
                </a:endParaRPr>
              </a:p>
            </p:txBody>
          </p:sp>
          <p:sp>
            <p:nvSpPr>
              <p:cNvPr id="147" name="CustomShape 16"/>
              <p:cNvSpPr/>
              <p:nvPr/>
            </p:nvSpPr>
            <p:spPr>
              <a:xfrm flipH="1">
                <a:off x="4457520" y="2680200"/>
                <a:ext cx="3960" cy="40068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>
                <a:solidFill>
                  <a:srgbClr val="002060"/>
                </a:solidFill>
                <a:round/>
                <a:headEnd type="stealth" w="med" len="med"/>
              </a:ln>
              <a:effectLst>
                <a:outerShdw blurRad="40000" dist="2304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7"/>
              <p:cNvSpPr/>
              <p:nvPr/>
            </p:nvSpPr>
            <p:spPr>
              <a:xfrm>
                <a:off x="6147000" y="3081960"/>
                <a:ext cx="2087640" cy="86112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b="1" spc="-1">
                    <a:solidFill>
                      <a:srgbClr val="FFFFFF"/>
                    </a:solidFill>
                    <a:latin typeface="Calibri"/>
                    <a:ea typeface="Calibri"/>
                  </a:rPr>
                  <a:t>IPCC DDC Reference Data Archive</a:t>
                </a:r>
                <a:endParaRPr lang="en-US" spc="-1">
                  <a:latin typeface="Arial"/>
                </a:endParaRPr>
              </a:p>
            </p:txBody>
          </p:sp>
          <p:sp>
            <p:nvSpPr>
              <p:cNvPr id="149" name="CustomShape 18"/>
              <p:cNvSpPr/>
              <p:nvPr/>
            </p:nvSpPr>
            <p:spPr>
              <a:xfrm rot="16200000">
                <a:off x="3280320" y="3317400"/>
                <a:ext cx="4865760" cy="337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pc="-1">
                    <a:solidFill>
                      <a:srgbClr val="002060"/>
                    </a:solidFill>
                    <a:latin typeface="Calibri"/>
                    <a:ea typeface="Calibri"/>
                  </a:rPr>
                  <a:t>AR6 WG I     submission deadline 10/2020</a:t>
                </a:r>
                <a:endParaRPr lang="en-US" sz="1600" spc="-1">
                  <a:latin typeface="Arial"/>
                </a:endParaRPr>
              </a:p>
            </p:txBody>
          </p:sp>
          <p:sp>
            <p:nvSpPr>
              <p:cNvPr id="150" name="CustomShape 19"/>
              <p:cNvSpPr/>
              <p:nvPr/>
            </p:nvSpPr>
            <p:spPr>
              <a:xfrm>
                <a:off x="3414240" y="4151880"/>
                <a:ext cx="2087280" cy="2175840"/>
              </a:xfrm>
              <a:prstGeom prst="rect">
                <a:avLst/>
              </a:prstGeom>
              <a:solidFill>
                <a:srgbClr val="DAE5F1"/>
              </a:solidFill>
              <a:ln w="25560">
                <a:solidFill>
                  <a:schemeClr val="dk2"/>
                </a:solidFill>
                <a:round/>
              </a:ln>
              <a:effectLst>
                <a:outerShdw blurRad="50800" dist="37674" dir="2700000" algn="t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108000" rIns="90000" bIns="45000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pc="-1">
                    <a:solidFill>
                      <a:srgbClr val="1F497D"/>
                    </a:solidFill>
                    <a:latin typeface="Calibri"/>
                    <a:ea typeface="Calibri"/>
                  </a:rPr>
                  <a:t>Scripts are executed on input data creating final datasets and provenance information in the Virtual Workspace.</a:t>
                </a:r>
                <a:endParaRPr lang="en-US" sz="1600" spc="-1">
                  <a:latin typeface="Arial"/>
                </a:endParaRPr>
              </a:p>
            </p:txBody>
          </p:sp>
          <p:sp>
            <p:nvSpPr>
              <p:cNvPr id="151" name="CustomShape 20"/>
              <p:cNvSpPr/>
              <p:nvPr/>
            </p:nvSpPr>
            <p:spPr>
              <a:xfrm>
                <a:off x="6146640" y="4151880"/>
                <a:ext cx="2703240" cy="2175840"/>
              </a:xfrm>
              <a:prstGeom prst="rect">
                <a:avLst/>
              </a:prstGeom>
              <a:solidFill>
                <a:srgbClr val="DAE5F1"/>
              </a:solidFill>
              <a:ln w="25560">
                <a:solidFill>
                  <a:schemeClr val="dk2"/>
                </a:solidFill>
                <a:round/>
              </a:ln>
              <a:effectLst>
                <a:outerShdw blurRad="50800" dist="37674" dir="2700000" algn="t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108000" rIns="90000" bIns="45000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pc="-1">
                    <a:solidFill>
                      <a:srgbClr val="1F497D"/>
                    </a:solidFill>
                    <a:latin typeface="Calibri"/>
                    <a:ea typeface="Calibri"/>
                  </a:rPr>
                  <a:t>   Data and provenance</a:t>
                </a:r>
                <a:endParaRPr lang="en-US" sz="1600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1600" spc="-1">
                    <a:solidFill>
                      <a:srgbClr val="1F497D"/>
                    </a:solidFill>
                    <a:latin typeface="Calibri"/>
                    <a:ea typeface="Calibri"/>
                  </a:rPr>
                  <a:t>   information is transferred into the long-term archive together with documentations and references to external resources.</a:t>
                </a:r>
                <a:endParaRPr lang="en-US" sz="1600" spc="-1">
                  <a:latin typeface="Arial"/>
                </a:endParaRPr>
              </a:p>
            </p:txBody>
          </p:sp>
        </p:grpSp>
      </p:grpSp>
      <p:sp>
        <p:nvSpPr>
          <p:cNvPr id="152" name="CustomShape 21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22"/>
          <p:cNvSpPr/>
          <p:nvPr/>
        </p:nvSpPr>
        <p:spPr>
          <a:xfrm>
            <a:off x="0" y="6544080"/>
            <a:ext cx="213300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11.03.2020</a:t>
            </a:r>
            <a:endParaRPr lang="en-US" sz="1200" spc="-1">
              <a:latin typeface="Arial"/>
            </a:endParaRPr>
          </a:p>
        </p:txBody>
      </p:sp>
      <p:sp>
        <p:nvSpPr>
          <p:cNvPr id="154" name="CustomShape 23"/>
          <p:cNvSpPr/>
          <p:nvPr/>
        </p:nvSpPr>
        <p:spPr>
          <a:xfrm>
            <a:off x="3124080" y="6544080"/>
            <a:ext cx="289476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CMIP6 Langzeitarchivierung/ DDC</a:t>
            </a:r>
            <a:endParaRPr lang="en-US" sz="1200" spc="-1">
              <a:latin typeface="Arial"/>
            </a:endParaRPr>
          </a:p>
        </p:txBody>
      </p:sp>
      <p:sp>
        <p:nvSpPr>
          <p:cNvPr id="155" name="CustomShape 24"/>
          <p:cNvSpPr/>
          <p:nvPr/>
        </p:nvSpPr>
        <p:spPr>
          <a:xfrm>
            <a:off x="8460360" y="6544080"/>
            <a:ext cx="68292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25"/>
          <p:cNvSpPr/>
          <p:nvPr/>
        </p:nvSpPr>
        <p:spPr>
          <a:xfrm>
            <a:off x="5268960" y="4725000"/>
            <a:ext cx="1011240" cy="466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700" spc="-1">
                <a:solidFill>
                  <a:srgbClr val="FFFFFF"/>
                </a:solidFill>
                <a:latin typeface="Calibri"/>
                <a:ea typeface="DejaVu Sans"/>
              </a:rPr>
              <a:t>Long Term Archival</a:t>
            </a:r>
            <a:endParaRPr lang="en-US" sz="700" spc="-1">
              <a:latin typeface="Arial"/>
            </a:endParaRPr>
          </a:p>
        </p:txBody>
      </p:sp>
      <p:sp>
        <p:nvSpPr>
          <p:cNvPr id="157" name="CustomShape 26"/>
          <p:cNvSpPr/>
          <p:nvPr/>
        </p:nvSpPr>
        <p:spPr>
          <a:xfrm>
            <a:off x="2402280" y="4725000"/>
            <a:ext cx="1011240" cy="466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700" spc="-1">
                <a:solidFill>
                  <a:srgbClr val="FFFFFF"/>
                </a:solidFill>
                <a:latin typeface="Calibri"/>
                <a:ea typeface="DejaVu Sans"/>
              </a:rPr>
              <a:t>Replication</a:t>
            </a:r>
            <a:endParaRPr lang="en-US" sz="700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0" y="318240"/>
            <a:ext cx="9143280" cy="60408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45000" rIns="18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spc="-1">
                <a:solidFill>
                  <a:srgbClr val="1F497D"/>
                </a:solidFill>
                <a:latin typeface="Calibri"/>
                <a:ea typeface="CMU Sans Serif"/>
              </a:rPr>
              <a:t>LTA / DDC: Motivation</a:t>
            </a:r>
            <a:endParaRPr lang="en-US" sz="2800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00" y="1196640"/>
            <a:ext cx="8228880" cy="51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360">
              <a:buClr>
                <a:srgbClr val="000000"/>
              </a:buClr>
              <a:buFont typeface="Calibri"/>
              <a:buAutoNum type="arabicPeriod"/>
            </a:pPr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input4MIPs and CMIP6 (subset) LTA with adapted “</a:t>
            </a:r>
            <a:r>
              <a:rPr lang="en-US" spc="-1">
                <a:solidFill>
                  <a:srgbClr val="1F497D"/>
                </a:solidFill>
                <a:latin typeface="Calibri"/>
                <a:ea typeface="Arial"/>
              </a:rPr>
              <a:t>ESGF Workflow</a:t>
            </a:r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”:</a:t>
            </a:r>
            <a:endParaRPr lang="en-US" spc="-1">
              <a:latin typeface="Arial"/>
            </a:endParaRPr>
          </a:p>
          <a:p>
            <a:pPr marL="743040" lvl="1" indent="-285120">
              <a:buClr>
                <a:srgbClr val="000000"/>
              </a:buClr>
              <a:buFont typeface="Arial"/>
              <a:buChar char="-"/>
            </a:pPr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CMIP6 subset specified by IPCC AR6 authors</a:t>
            </a:r>
            <a:endParaRPr lang="en-US" spc="-1">
              <a:latin typeface="Arial"/>
            </a:endParaRPr>
          </a:p>
          <a:p>
            <a:pPr marL="743040" lvl="1" indent="-285120">
              <a:buClr>
                <a:srgbClr val="000000"/>
              </a:buClr>
              <a:buFont typeface="Arial"/>
              <a:buChar char="-"/>
            </a:pPr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Adaptations for ancillary metadata and the “new” CERA GUI plus</a:t>
            </a:r>
            <a:r>
              <a:t/>
            </a:r>
            <a:br/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CMIP6 agreements and the elimination of other manual inserts/updates</a:t>
            </a:r>
            <a:endParaRPr lang="en-US" spc="-1">
              <a:latin typeface="Arial"/>
            </a:endParaRPr>
          </a:p>
          <a:p>
            <a:pPr marL="743040" lvl="1" indent="-285120">
              <a:buClr>
                <a:srgbClr val="000000"/>
              </a:buClr>
              <a:buFont typeface="Arial"/>
              <a:buChar char="-"/>
            </a:pPr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Extended quality checks after each step in the LTA workflow</a:t>
            </a:r>
            <a:endParaRPr lang="en-US" spc="-1">
              <a:latin typeface="Arial"/>
            </a:endParaRPr>
          </a:p>
          <a:p>
            <a:pPr marL="343080" indent="-342360">
              <a:buClr>
                <a:srgbClr val="000000"/>
              </a:buClr>
              <a:buFont typeface="Calibri"/>
              <a:buAutoNum type="arabicPeriod"/>
            </a:pPr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Additional AR6 source dataset LTA with “</a:t>
            </a:r>
            <a:r>
              <a:rPr lang="en-US" spc="-1">
                <a:solidFill>
                  <a:srgbClr val="1F497D"/>
                </a:solidFill>
                <a:latin typeface="Calibri"/>
                <a:ea typeface="Arial"/>
              </a:rPr>
              <a:t>WDCC Workflow</a:t>
            </a:r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”</a:t>
            </a:r>
            <a:endParaRPr lang="en-US" spc="-1">
              <a:latin typeface="Arial"/>
            </a:endParaRPr>
          </a:p>
          <a:p>
            <a:pPr marL="343080" indent="-342360">
              <a:buClr>
                <a:srgbClr val="000000"/>
              </a:buClr>
              <a:buFont typeface="Calibri"/>
              <a:buAutoNum type="arabicPeriod"/>
            </a:pPr>
            <a:r>
              <a:rPr lang="en-US" spc="-1">
                <a:solidFill>
                  <a:srgbClr val="1F497D"/>
                </a:solidFill>
                <a:latin typeface="Calibri"/>
                <a:ea typeface="Arial"/>
              </a:rPr>
              <a:t>Coordination</a:t>
            </a:r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 with DDC partners, TG-Data and TSUs</a:t>
            </a:r>
            <a:r>
              <a:t/>
            </a:r>
            <a:br/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(+WIP and other related projects)</a:t>
            </a:r>
            <a:endParaRPr lang="en-US" spc="-1">
              <a:latin typeface="Arial"/>
            </a:endParaRPr>
          </a:p>
          <a:p>
            <a:pPr marL="343080" indent="-342360">
              <a:buClr>
                <a:srgbClr val="000000"/>
              </a:buClr>
              <a:buFont typeface="Calibri"/>
              <a:buAutoNum type="arabicPeriod"/>
            </a:pPr>
            <a:r>
              <a:rPr lang="en-US" spc="-1">
                <a:solidFill>
                  <a:srgbClr val="000000"/>
                </a:solidFill>
                <a:latin typeface="Calibri"/>
                <a:ea typeface="DejaVu Sans"/>
              </a:rPr>
              <a:t>DDC Virtual Workspace</a:t>
            </a:r>
            <a:endParaRPr lang="en-US" spc="-1">
              <a:latin typeface="Arial"/>
            </a:endParaRPr>
          </a:p>
          <a:p>
            <a:pPr marL="343080" indent="-240480"/>
            <a:endParaRPr lang="en-US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b="1" spc="-1">
                <a:solidFill>
                  <a:srgbClr val="000000"/>
                </a:solidFill>
                <a:latin typeface="Calibri"/>
                <a:ea typeface="Arial"/>
              </a:rPr>
              <a:t>References:</a:t>
            </a:r>
            <a:endParaRPr lang="en-US" spc="-1">
              <a:latin typeface="Arial"/>
            </a:endParaRPr>
          </a:p>
          <a:p>
            <a:pPr marL="285840" indent="-285120">
              <a:buClr>
                <a:srgbClr val="000000"/>
              </a:buClr>
              <a:buFont typeface="Arial"/>
              <a:buChar char="•"/>
            </a:pPr>
            <a:r>
              <a:rPr lang="en-US" u="sng" spc="-1">
                <a:solidFill>
                  <a:srgbClr val="0000FF"/>
                </a:solidFill>
                <a:latin typeface="Calibri"/>
                <a:ea typeface="Arial"/>
                <a:hlinkClick r:id="rId2"/>
              </a:rPr>
              <a:t>http://cmip6cite.wdc-climate.de</a:t>
            </a:r>
            <a:r>
              <a:rPr lang="en-US" spc="-1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en-US" spc="-1">
              <a:latin typeface="Arial"/>
            </a:endParaRPr>
          </a:p>
          <a:p>
            <a:pPr>
              <a:spcBef>
                <a:spcPts val="360"/>
              </a:spcBef>
            </a:pPr>
            <a:endParaRPr lang="en-US" spc="-1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4"/>
          <p:cNvSpPr/>
          <p:nvPr/>
        </p:nvSpPr>
        <p:spPr>
          <a:xfrm>
            <a:off x="0" y="6544080"/>
            <a:ext cx="213300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11.03.2020</a:t>
            </a:r>
            <a:endParaRPr lang="en-US" sz="1200" spc="-1">
              <a:latin typeface="Arial"/>
            </a:endParaRPr>
          </a:p>
        </p:txBody>
      </p:sp>
      <p:sp>
        <p:nvSpPr>
          <p:cNvPr id="162" name="CustomShape 5"/>
          <p:cNvSpPr/>
          <p:nvPr/>
        </p:nvSpPr>
        <p:spPr>
          <a:xfrm>
            <a:off x="3124080" y="6544080"/>
            <a:ext cx="289476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CMIP6 Langzeitarchivierung/ DDC</a:t>
            </a:r>
            <a:endParaRPr lang="en-US" sz="1200" spc="-1">
              <a:latin typeface="Arial"/>
            </a:endParaRPr>
          </a:p>
        </p:txBody>
      </p:sp>
      <p:sp>
        <p:nvSpPr>
          <p:cNvPr id="163" name="CustomShape 6"/>
          <p:cNvSpPr/>
          <p:nvPr/>
        </p:nvSpPr>
        <p:spPr>
          <a:xfrm>
            <a:off x="8460360" y="6544080"/>
            <a:ext cx="68292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0" y="318240"/>
            <a:ext cx="9143280" cy="60408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45000" rIns="18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spc="-1">
                <a:solidFill>
                  <a:srgbClr val="1F497D"/>
                </a:solidFill>
                <a:latin typeface="Calibri"/>
                <a:ea typeface="CMU Sans Serif"/>
              </a:rPr>
              <a:t>LTA / DDC: 1. ESGF Workflow – Required Timeline</a:t>
            </a:r>
            <a:endParaRPr lang="en-US" sz="2800" spc="-1">
              <a:latin typeface="Arial"/>
            </a:endParaRPr>
          </a:p>
        </p:txBody>
      </p:sp>
      <p:pic>
        <p:nvPicPr>
          <p:cNvPr id="165" name="Google Shape;481;p57"/>
          <p:cNvPicPr/>
          <p:nvPr/>
        </p:nvPicPr>
        <p:blipFill>
          <a:blip r:embed="rId2"/>
          <a:stretch/>
        </p:blipFill>
        <p:spPr>
          <a:xfrm>
            <a:off x="1268640" y="1321920"/>
            <a:ext cx="6606000" cy="421308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0" y="6237360"/>
            <a:ext cx="856836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3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4"/>
          <p:cNvSpPr/>
          <p:nvPr/>
        </p:nvSpPr>
        <p:spPr>
          <a:xfrm>
            <a:off x="0" y="6544080"/>
            <a:ext cx="213300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11.03.2020</a:t>
            </a:r>
            <a:endParaRPr lang="en-US" sz="1200" spc="-1">
              <a:latin typeface="Arial"/>
            </a:endParaRPr>
          </a:p>
        </p:txBody>
      </p:sp>
      <p:sp>
        <p:nvSpPr>
          <p:cNvPr id="169" name="CustomShape 5"/>
          <p:cNvSpPr/>
          <p:nvPr/>
        </p:nvSpPr>
        <p:spPr>
          <a:xfrm>
            <a:off x="3124080" y="6544080"/>
            <a:ext cx="289476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CMIP6 Langzeitarchivierung/ DDC</a:t>
            </a:r>
            <a:endParaRPr lang="en-US" sz="1200" spc="-1">
              <a:latin typeface="Arial"/>
            </a:endParaRPr>
          </a:p>
        </p:txBody>
      </p:sp>
      <p:sp>
        <p:nvSpPr>
          <p:cNvPr id="170" name="CustomShape 6"/>
          <p:cNvSpPr/>
          <p:nvPr/>
        </p:nvSpPr>
        <p:spPr>
          <a:xfrm>
            <a:off x="8460360" y="6544080"/>
            <a:ext cx="68292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0" y="318240"/>
            <a:ext cx="9143280" cy="60408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45000" rIns="18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spc="-1">
                <a:solidFill>
                  <a:srgbClr val="1F497D"/>
                </a:solidFill>
                <a:latin typeface="Calibri"/>
                <a:ea typeface="CMU Sans Serif"/>
              </a:rPr>
              <a:t>LTA / DDC: 1. ESGF Workflow</a:t>
            </a:r>
            <a:endParaRPr lang="en-US" sz="2800" spc="-1">
              <a:latin typeface="Arial"/>
            </a:endParaRPr>
          </a:p>
        </p:txBody>
      </p:sp>
      <p:pic>
        <p:nvPicPr>
          <p:cNvPr id="172" name="Google Shape;494;p58"/>
          <p:cNvPicPr/>
          <p:nvPr/>
        </p:nvPicPr>
        <p:blipFill>
          <a:blip r:embed="rId2"/>
          <a:stretch/>
        </p:blipFill>
        <p:spPr>
          <a:xfrm>
            <a:off x="179640" y="908640"/>
            <a:ext cx="3787920" cy="5357520"/>
          </a:xfrm>
          <a:prstGeom prst="rect">
            <a:avLst/>
          </a:prstGeom>
          <a:ln>
            <a:noFill/>
          </a:ln>
        </p:spPr>
      </p:pic>
      <p:sp>
        <p:nvSpPr>
          <p:cNvPr id="173" name="CustomShape 2"/>
          <p:cNvSpPr/>
          <p:nvPr/>
        </p:nvSpPr>
        <p:spPr>
          <a:xfrm>
            <a:off x="4308480" y="1052640"/>
            <a:ext cx="4583520" cy="524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pc="-1">
                <a:solidFill>
                  <a:srgbClr val="000000"/>
                </a:solidFill>
                <a:latin typeface="Calibri"/>
                <a:ea typeface="Calibri"/>
              </a:rPr>
              <a:t>Current State:</a:t>
            </a:r>
            <a:r>
              <a:t/>
            </a:r>
            <a:br/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0. 	</a:t>
            </a:r>
            <a:r>
              <a:rPr lang="en-US" sz="1400" spc="-1">
                <a:solidFill>
                  <a:srgbClr val="9BBB59"/>
                </a:solidFill>
                <a:latin typeface="Calibri"/>
                <a:ea typeface="Calibri"/>
              </a:rPr>
              <a:t>project, code list done; </a:t>
            </a:r>
            <a:r>
              <a:t/>
            </a:r>
            <a:br/>
            <a:r>
              <a:rPr lang="en-US" sz="1400" spc="-1">
                <a:solidFill>
                  <a:srgbClr val="9BBB59"/>
                </a:solidFill>
                <a:latin typeface="Calibri"/>
                <a:ea typeface="Calibri"/>
              </a:rPr>
              <a:t>	summaries for exp/DSG based on CMIP6 CV 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9BBB59"/>
                </a:solidFill>
                <a:latin typeface="Calibri"/>
                <a:ea typeface="Calibri"/>
              </a:rPr>
              <a:t>	done; </a:t>
            </a:r>
            <a:r>
              <a:rPr lang="en-US" sz="1400" spc="-1">
                <a:solidFill>
                  <a:srgbClr val="FF0000"/>
                </a:solidFill>
                <a:latin typeface="Calibri"/>
                <a:ea typeface="Calibri"/>
              </a:rPr>
              <a:t>ES-DOC or CV exp. information to be 	added to these summaries; model + resol. in 	CERA2?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L0. 	</a:t>
            </a:r>
            <a:r>
              <a:rPr lang="en-US" sz="1400" spc="-1">
                <a:solidFill>
                  <a:srgbClr val="F79646"/>
                </a:solidFill>
                <a:latin typeface="Calibri"/>
                <a:ea typeface="Calibri"/>
              </a:rPr>
              <a:t>In progress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L1. 	</a:t>
            </a:r>
            <a:r>
              <a:rPr lang="en-US" sz="1400" spc="-1">
                <a:solidFill>
                  <a:srgbClr val="F79646"/>
                </a:solidFill>
                <a:latin typeface="Calibri"/>
                <a:ea typeface="Calibri"/>
              </a:rPr>
              <a:t>In progress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L2. 	</a:t>
            </a:r>
            <a:r>
              <a:rPr lang="en-US" sz="1400" spc="-1">
                <a:solidFill>
                  <a:srgbClr val="9BBB59"/>
                </a:solidFill>
                <a:latin typeface="Calibri"/>
                <a:ea typeface="Calibri"/>
              </a:rPr>
              <a:t>data existing, citation metadata existing;</a:t>
            </a:r>
            <a:r>
              <a:t/>
            </a:r>
            <a:br/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lang="en-US" sz="1400" spc="-1">
                <a:solidFill>
                  <a:srgbClr val="FF0000"/>
                </a:solidFill>
                <a:latin typeface="Calibri"/>
                <a:ea typeface="Calibri"/>
              </a:rPr>
              <a:t>ES-DOC metadata missing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L3. 	</a:t>
            </a:r>
            <a:r>
              <a:rPr lang="en-US" sz="1400" spc="-1">
                <a:solidFill>
                  <a:srgbClr val="9BBB59"/>
                </a:solidFill>
                <a:latin typeface="Calibri"/>
                <a:ea typeface="Calibri"/>
              </a:rPr>
              <a:t>data existing; </a:t>
            </a:r>
            <a:r>
              <a:rPr lang="en-US" sz="1400" spc="-1">
                <a:solidFill>
                  <a:srgbClr val="F79646"/>
                </a:solidFill>
                <a:latin typeface="Calibri"/>
                <a:ea typeface="Calibri"/>
              </a:rPr>
              <a:t>for metadata in progress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L4. 	</a:t>
            </a:r>
            <a:r>
              <a:rPr lang="en-US" sz="1400" spc="-1">
                <a:solidFill>
                  <a:srgbClr val="F79646"/>
                </a:solidFill>
                <a:latin typeface="Calibri"/>
                <a:ea typeface="Calibri"/>
              </a:rPr>
              <a:t>in progress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DOI: 	</a:t>
            </a:r>
            <a:r>
              <a:rPr lang="en-US" sz="1400" spc="-1">
                <a:solidFill>
                  <a:srgbClr val="F79646"/>
                </a:solidFill>
                <a:latin typeface="Calibri"/>
                <a:ea typeface="Calibri"/>
              </a:rPr>
              <a:t>D1-D3 Adaptations pending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pc="-1">
                <a:solidFill>
                  <a:srgbClr val="000000"/>
                </a:solidFill>
                <a:latin typeface="Calibri"/>
                <a:ea typeface="Calibri"/>
              </a:rPr>
              <a:t>Legend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C0504D"/>
                </a:solidFill>
                <a:latin typeface="Calibri"/>
                <a:ea typeface="Calibri"/>
              </a:rPr>
              <a:t>	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C0504D"/>
                </a:solidFill>
                <a:latin typeface="Calibri"/>
                <a:ea typeface="Calibri"/>
              </a:rPr>
              <a:t>	</a:t>
            </a: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spc="-1">
              <a:latin typeface="Arial"/>
            </a:endParaRPr>
          </a:p>
        </p:txBody>
      </p:sp>
      <p:sp>
        <p:nvSpPr>
          <p:cNvPr id="174" name="CustomShape 3"/>
          <p:cNvSpPr/>
          <p:nvPr/>
        </p:nvSpPr>
        <p:spPr>
          <a:xfrm>
            <a:off x="4408200" y="4538880"/>
            <a:ext cx="215280" cy="215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4"/>
          <p:cNvSpPr/>
          <p:nvPr/>
        </p:nvSpPr>
        <p:spPr>
          <a:xfrm>
            <a:off x="4408200" y="4789080"/>
            <a:ext cx="215280" cy="2152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5"/>
          <p:cNvSpPr/>
          <p:nvPr/>
        </p:nvSpPr>
        <p:spPr>
          <a:xfrm>
            <a:off x="4408200" y="5039280"/>
            <a:ext cx="215280" cy="215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6"/>
          <p:cNvSpPr/>
          <p:nvPr/>
        </p:nvSpPr>
        <p:spPr>
          <a:xfrm>
            <a:off x="5272200" y="4493162"/>
            <a:ext cx="791280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DejaVu Sans"/>
              </a:rPr>
              <a:t>existing</a:t>
            </a:r>
            <a:endParaRPr lang="en-US" sz="1400" spc="-1">
              <a:latin typeface="Arial"/>
            </a:endParaRPr>
          </a:p>
        </p:txBody>
      </p:sp>
      <p:sp>
        <p:nvSpPr>
          <p:cNvPr id="178" name="CustomShape 7"/>
          <p:cNvSpPr/>
          <p:nvPr/>
        </p:nvSpPr>
        <p:spPr>
          <a:xfrm>
            <a:off x="5272200" y="4743362"/>
            <a:ext cx="3386160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existing but to be improved/ in progress</a:t>
            </a:r>
            <a:endParaRPr lang="en-US" sz="1400" spc="-1">
              <a:latin typeface="Arial"/>
            </a:endParaRPr>
          </a:p>
        </p:txBody>
      </p:sp>
      <p:sp>
        <p:nvSpPr>
          <p:cNvPr id="179" name="CustomShape 8"/>
          <p:cNvSpPr/>
          <p:nvPr/>
        </p:nvSpPr>
        <p:spPr>
          <a:xfrm>
            <a:off x="5272200" y="4993562"/>
            <a:ext cx="791280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DejaVu Sans"/>
              </a:rPr>
              <a:t>missing</a:t>
            </a:r>
            <a:endParaRPr lang="en-US" sz="1400" spc="-1">
              <a:latin typeface="Arial"/>
            </a:endParaRPr>
          </a:p>
        </p:txBody>
      </p:sp>
      <p:sp>
        <p:nvSpPr>
          <p:cNvPr id="180" name="CustomShape 9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10"/>
          <p:cNvSpPr/>
          <p:nvPr/>
        </p:nvSpPr>
        <p:spPr>
          <a:xfrm>
            <a:off x="0" y="6544080"/>
            <a:ext cx="213300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11.03.2020</a:t>
            </a:r>
            <a:endParaRPr lang="en-US" sz="1200" spc="-1">
              <a:latin typeface="Arial"/>
            </a:endParaRPr>
          </a:p>
        </p:txBody>
      </p:sp>
      <p:sp>
        <p:nvSpPr>
          <p:cNvPr id="182" name="CustomShape 11"/>
          <p:cNvSpPr/>
          <p:nvPr/>
        </p:nvSpPr>
        <p:spPr>
          <a:xfrm>
            <a:off x="3124080" y="6544080"/>
            <a:ext cx="289476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CMIP6 Langzeitarchivierung/ DDC</a:t>
            </a:r>
            <a:endParaRPr lang="en-US" sz="1200" spc="-1">
              <a:latin typeface="Arial"/>
            </a:endParaRPr>
          </a:p>
        </p:txBody>
      </p:sp>
      <p:sp>
        <p:nvSpPr>
          <p:cNvPr id="183" name="CustomShape 12"/>
          <p:cNvSpPr/>
          <p:nvPr/>
        </p:nvSpPr>
        <p:spPr>
          <a:xfrm>
            <a:off x="8460360" y="6544080"/>
            <a:ext cx="68292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13"/>
          <p:cNvSpPr/>
          <p:nvPr/>
        </p:nvSpPr>
        <p:spPr>
          <a:xfrm>
            <a:off x="3696120" y="836640"/>
            <a:ext cx="431640" cy="4316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14"/>
          <p:cNvSpPr/>
          <p:nvPr/>
        </p:nvSpPr>
        <p:spPr>
          <a:xfrm>
            <a:off x="3636000" y="867960"/>
            <a:ext cx="663840" cy="337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spc="-1">
                <a:solidFill>
                  <a:srgbClr val="FFFFFF"/>
                </a:solidFill>
                <a:latin typeface="Arial"/>
                <a:ea typeface="DejaVu Sans"/>
              </a:rPr>
              <a:t>AP7</a:t>
            </a:r>
            <a:endParaRPr lang="en-US" sz="1600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0" y="318240"/>
            <a:ext cx="9143280" cy="60408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45000" rIns="18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spc="-1" dirty="0" smtClean="0">
                <a:solidFill>
                  <a:srgbClr val="005191"/>
                </a:solidFill>
                <a:latin typeface="Calibri"/>
                <a:ea typeface="CMU Sans Serif"/>
              </a:rPr>
              <a:t>LTA/DDC</a:t>
            </a:r>
            <a:r>
              <a:rPr lang="en-US" sz="2800" spc="-1" dirty="0">
                <a:solidFill>
                  <a:srgbClr val="005191"/>
                </a:solidFill>
                <a:latin typeface="Calibri"/>
                <a:ea typeface="CMU Sans Serif"/>
              </a:rPr>
              <a:t>: 1. ESGF + 2. WDCC Workflows – Required Timeline</a:t>
            </a:r>
            <a:endParaRPr lang="en-US" sz="2800" spc="-1" dirty="0">
              <a:latin typeface="Arial"/>
            </a:endParaRPr>
          </a:p>
        </p:txBody>
      </p:sp>
      <p:pic>
        <p:nvPicPr>
          <p:cNvPr id="187" name="Google Shape;509;p59"/>
          <p:cNvPicPr/>
          <p:nvPr/>
        </p:nvPicPr>
        <p:blipFill>
          <a:blip r:embed="rId2"/>
          <a:stretch/>
        </p:blipFill>
        <p:spPr>
          <a:xfrm>
            <a:off x="197640" y="1321200"/>
            <a:ext cx="6606000" cy="4213080"/>
          </a:xfrm>
          <a:prstGeom prst="rect">
            <a:avLst/>
          </a:prstGeom>
          <a:ln>
            <a:noFill/>
          </a:ln>
        </p:spPr>
      </p:pic>
      <p:sp>
        <p:nvSpPr>
          <p:cNvPr id="188" name="CustomShape 2"/>
          <p:cNvSpPr/>
          <p:nvPr/>
        </p:nvSpPr>
        <p:spPr>
          <a:xfrm>
            <a:off x="1835640" y="1791000"/>
            <a:ext cx="1079280" cy="125280"/>
          </a:xfrm>
          <a:prstGeom prst="rect">
            <a:avLst/>
          </a:prstGeom>
          <a:solidFill>
            <a:schemeClr val="accent6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3"/>
          <p:cNvSpPr/>
          <p:nvPr/>
        </p:nvSpPr>
        <p:spPr>
          <a:xfrm>
            <a:off x="1835640" y="1943280"/>
            <a:ext cx="1079280" cy="125280"/>
          </a:xfrm>
          <a:prstGeom prst="rect">
            <a:avLst/>
          </a:prstGeom>
          <a:solidFill>
            <a:schemeClr val="accent6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4"/>
          <p:cNvSpPr/>
          <p:nvPr/>
        </p:nvSpPr>
        <p:spPr>
          <a:xfrm>
            <a:off x="1835640" y="2095560"/>
            <a:ext cx="2807640" cy="125280"/>
          </a:xfrm>
          <a:prstGeom prst="rect">
            <a:avLst/>
          </a:prstGeom>
          <a:solidFill>
            <a:schemeClr val="accent3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5"/>
          <p:cNvSpPr/>
          <p:nvPr/>
        </p:nvSpPr>
        <p:spPr>
          <a:xfrm>
            <a:off x="1835640" y="2511000"/>
            <a:ext cx="1079280" cy="125280"/>
          </a:xfrm>
          <a:prstGeom prst="rect">
            <a:avLst/>
          </a:prstGeom>
          <a:solidFill>
            <a:schemeClr val="accent6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6"/>
          <p:cNvSpPr/>
          <p:nvPr/>
        </p:nvSpPr>
        <p:spPr>
          <a:xfrm>
            <a:off x="0" y="6263280"/>
            <a:ext cx="9143280" cy="307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7"/>
          <p:cNvSpPr/>
          <p:nvPr/>
        </p:nvSpPr>
        <p:spPr>
          <a:xfrm>
            <a:off x="539640" y="6309360"/>
            <a:ext cx="215280" cy="215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8"/>
          <p:cNvSpPr/>
          <p:nvPr/>
        </p:nvSpPr>
        <p:spPr>
          <a:xfrm>
            <a:off x="2915640" y="6309360"/>
            <a:ext cx="215280" cy="2152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9"/>
          <p:cNvSpPr/>
          <p:nvPr/>
        </p:nvSpPr>
        <p:spPr>
          <a:xfrm>
            <a:off x="7308360" y="6309360"/>
            <a:ext cx="215280" cy="215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10"/>
          <p:cNvSpPr/>
          <p:nvPr/>
        </p:nvSpPr>
        <p:spPr>
          <a:xfrm>
            <a:off x="755640" y="6263282"/>
            <a:ext cx="791280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DejaVu Sans"/>
              </a:rPr>
              <a:t>existing</a:t>
            </a:r>
            <a:endParaRPr lang="en-US" sz="1400" spc="-1">
              <a:latin typeface="Arial"/>
            </a:endParaRPr>
          </a:p>
        </p:txBody>
      </p:sp>
      <p:sp>
        <p:nvSpPr>
          <p:cNvPr id="197" name="CustomShape 11"/>
          <p:cNvSpPr/>
          <p:nvPr/>
        </p:nvSpPr>
        <p:spPr>
          <a:xfrm>
            <a:off x="3101760" y="6263282"/>
            <a:ext cx="3386160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Calibri"/>
              </a:rPr>
              <a:t>existing but to be improved/ in progress</a:t>
            </a:r>
            <a:endParaRPr lang="en-US" sz="1400" spc="-1">
              <a:latin typeface="Arial"/>
            </a:endParaRPr>
          </a:p>
        </p:txBody>
      </p:sp>
      <p:sp>
        <p:nvSpPr>
          <p:cNvPr id="198" name="CustomShape 12"/>
          <p:cNvSpPr/>
          <p:nvPr/>
        </p:nvSpPr>
        <p:spPr>
          <a:xfrm>
            <a:off x="7596360" y="6263282"/>
            <a:ext cx="791280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latin typeface="Calibri"/>
                <a:ea typeface="DejaVu Sans"/>
              </a:rPr>
              <a:t>missing</a:t>
            </a:r>
            <a:endParaRPr lang="en-US" sz="1400" spc="-1">
              <a:latin typeface="Arial"/>
            </a:endParaRPr>
          </a:p>
        </p:txBody>
      </p:sp>
      <p:sp>
        <p:nvSpPr>
          <p:cNvPr id="199" name="CustomShape 13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14"/>
          <p:cNvSpPr/>
          <p:nvPr/>
        </p:nvSpPr>
        <p:spPr>
          <a:xfrm>
            <a:off x="0" y="6544080"/>
            <a:ext cx="213300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11.03.2020</a:t>
            </a:r>
            <a:endParaRPr lang="en-US" sz="1200" spc="-1">
              <a:latin typeface="Arial"/>
            </a:endParaRPr>
          </a:p>
        </p:txBody>
      </p:sp>
      <p:sp>
        <p:nvSpPr>
          <p:cNvPr id="201" name="CustomShape 15"/>
          <p:cNvSpPr/>
          <p:nvPr/>
        </p:nvSpPr>
        <p:spPr>
          <a:xfrm>
            <a:off x="3124080" y="6544080"/>
            <a:ext cx="289476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CMIP6 Langzeitarchivierung/ DDC</a:t>
            </a:r>
            <a:endParaRPr lang="en-US" sz="1200" spc="-1">
              <a:latin typeface="Arial"/>
            </a:endParaRPr>
          </a:p>
        </p:txBody>
      </p:sp>
      <p:sp>
        <p:nvSpPr>
          <p:cNvPr id="202" name="CustomShape 16"/>
          <p:cNvSpPr/>
          <p:nvPr/>
        </p:nvSpPr>
        <p:spPr>
          <a:xfrm>
            <a:off x="8460360" y="6544080"/>
            <a:ext cx="68292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17"/>
          <p:cNvSpPr/>
          <p:nvPr/>
        </p:nvSpPr>
        <p:spPr>
          <a:xfrm>
            <a:off x="1763640" y="2842200"/>
            <a:ext cx="3743640" cy="232200"/>
          </a:xfrm>
          <a:prstGeom prst="rect">
            <a:avLst/>
          </a:prstGeom>
          <a:solidFill>
            <a:schemeClr val="accent6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18"/>
          <p:cNvSpPr/>
          <p:nvPr/>
        </p:nvSpPr>
        <p:spPr>
          <a:xfrm>
            <a:off x="1836000" y="2649240"/>
            <a:ext cx="1583640" cy="125280"/>
          </a:xfrm>
          <a:prstGeom prst="rect">
            <a:avLst/>
          </a:prstGeom>
          <a:solidFill>
            <a:schemeClr val="accent6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19"/>
          <p:cNvSpPr/>
          <p:nvPr/>
        </p:nvSpPr>
        <p:spPr>
          <a:xfrm>
            <a:off x="1836000" y="2382840"/>
            <a:ext cx="1799280" cy="109800"/>
          </a:xfrm>
          <a:prstGeom prst="rect">
            <a:avLst/>
          </a:prstGeom>
          <a:solidFill>
            <a:schemeClr val="accent3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0" y="318240"/>
            <a:ext cx="9143280" cy="60408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45000" rIns="18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spc="-1" dirty="0" smtClean="0">
                <a:solidFill>
                  <a:srgbClr val="1F497D"/>
                </a:solidFill>
                <a:latin typeface="Calibri"/>
                <a:ea typeface="CMU Sans Serif"/>
              </a:rPr>
              <a:t>LTA/DDC</a:t>
            </a:r>
            <a:r>
              <a:rPr lang="en-US" sz="2800" spc="-1" dirty="0">
                <a:solidFill>
                  <a:srgbClr val="1F497D"/>
                </a:solidFill>
                <a:latin typeface="Calibri"/>
                <a:ea typeface="CMU Sans Serif"/>
              </a:rPr>
              <a:t>: Status and </a:t>
            </a:r>
            <a:r>
              <a:rPr lang="en-US" sz="2800" spc="-1" dirty="0" smtClean="0">
                <a:solidFill>
                  <a:srgbClr val="1F497D"/>
                </a:solidFill>
                <a:latin typeface="Calibri"/>
                <a:ea typeface="CMU Sans Serif"/>
              </a:rPr>
              <a:t>Open Funding Issue</a:t>
            </a:r>
            <a:endParaRPr lang="en-US" sz="2800" spc="-1" dirty="0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457200" y="1196640"/>
            <a:ext cx="8228880" cy="51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100000"/>
              </a:lnSpc>
            </a:pPr>
            <a:endParaRPr lang="en-US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1F497D"/>
                </a:solidFill>
                <a:latin typeface="Calibri"/>
                <a:ea typeface="Arial"/>
              </a:rPr>
              <a:t>Ongoing Work:</a:t>
            </a:r>
            <a:endParaRPr lang="en-US" sz="320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spc="-1" dirty="0">
              <a:latin typeface="Arial"/>
            </a:endParaRPr>
          </a:p>
          <a:p>
            <a:pPr marL="514440" indent="-514080">
              <a:buClr>
                <a:srgbClr val="000000"/>
              </a:buClr>
              <a:buFont typeface="StarSymbol"/>
              <a:buAutoNum type="arabicPeriod"/>
            </a:pPr>
            <a:r>
              <a:rPr lang="en-US" sz="2200" spc="-1" dirty="0">
                <a:solidFill>
                  <a:srgbClr val="000000"/>
                </a:solidFill>
                <a:latin typeface="Calibri"/>
                <a:ea typeface="DejaVu Sans"/>
              </a:rPr>
              <a:t>Input4MIPs adaptations and archiving</a:t>
            </a:r>
            <a:endParaRPr lang="en-US" sz="2200" spc="-1" dirty="0">
              <a:latin typeface="Arial"/>
            </a:endParaRPr>
          </a:p>
          <a:p>
            <a:pPr marL="514440" indent="-514080">
              <a:buClr>
                <a:srgbClr val="000000"/>
              </a:buClr>
              <a:buFont typeface="StarSymbol"/>
              <a:buAutoNum type="arabicPeriod"/>
            </a:pPr>
            <a:r>
              <a:rPr lang="en-US" sz="2200" spc="-1" dirty="0">
                <a:solidFill>
                  <a:srgbClr val="000000"/>
                </a:solidFill>
                <a:latin typeface="Calibri"/>
                <a:ea typeface="DejaVu Sans"/>
              </a:rPr>
              <a:t>WDCC  Workflow: first contact</a:t>
            </a:r>
            <a:endParaRPr lang="en-US" sz="2200" spc="-1" dirty="0">
              <a:latin typeface="Arial"/>
            </a:endParaRPr>
          </a:p>
          <a:p>
            <a:pPr marL="514440" indent="-514080">
              <a:buClr>
                <a:srgbClr val="000000"/>
              </a:buClr>
              <a:buFont typeface="StarSymbol"/>
              <a:buAutoNum type="arabicPeriod"/>
            </a:pPr>
            <a:r>
              <a:rPr lang="en-US" sz="2200" spc="-1" dirty="0">
                <a:solidFill>
                  <a:srgbClr val="000000"/>
                </a:solidFill>
                <a:latin typeface="Calibri"/>
                <a:ea typeface="DejaVu Sans"/>
              </a:rPr>
              <a:t>DDC coordination of LTA with DDC partners</a:t>
            </a:r>
            <a:endParaRPr lang="en-US" sz="2200" spc="-1" dirty="0">
              <a:latin typeface="Arial"/>
            </a:endParaRPr>
          </a:p>
          <a:p>
            <a:pPr marL="514440" indent="-514080">
              <a:buClr>
                <a:srgbClr val="000000"/>
              </a:buClr>
              <a:buFont typeface="StarSymbol"/>
              <a:buAutoNum type="arabicPeriod"/>
            </a:pPr>
            <a:r>
              <a:rPr lang="en-US" sz="2200" spc="-1" dirty="0">
                <a:solidFill>
                  <a:srgbClr val="000000"/>
                </a:solidFill>
                <a:latin typeface="Calibri"/>
                <a:ea typeface="DejaVu Sans"/>
              </a:rPr>
              <a:t>DCC </a:t>
            </a:r>
            <a:r>
              <a:rPr lang="en-US" sz="2200" spc="-1" dirty="0">
                <a:solidFill>
                  <a:srgbClr val="000000"/>
                </a:solidFill>
                <a:latin typeface="Calibri"/>
                <a:ea typeface="DejaVu Sans"/>
              </a:rPr>
              <a:t>Virtual Workspace</a:t>
            </a:r>
            <a:endParaRPr lang="en-US" sz="220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1F497D"/>
                </a:solidFill>
                <a:latin typeface="Calibri"/>
                <a:ea typeface="Arial"/>
              </a:rPr>
              <a:t>Open </a:t>
            </a:r>
            <a:r>
              <a:rPr lang="en-US" sz="3200" b="1" spc="-1" dirty="0" smtClean="0">
                <a:solidFill>
                  <a:srgbClr val="1F497D"/>
                </a:solidFill>
                <a:latin typeface="Calibri"/>
                <a:ea typeface="Arial"/>
              </a:rPr>
              <a:t>Issue:</a:t>
            </a:r>
            <a:endParaRPr lang="en-US" sz="320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spc="-1" dirty="0">
              <a:latin typeface="Arial"/>
            </a:endParaRPr>
          </a:p>
          <a:p>
            <a:pPr marL="285840" indent="-285120">
              <a:buClr>
                <a:srgbClr val="953734"/>
              </a:buClr>
              <a:buFont typeface="Arial"/>
              <a:buChar char="•"/>
            </a:pPr>
            <a:r>
              <a:rPr lang="en-US" sz="2800" spc="-1" dirty="0">
                <a:solidFill>
                  <a:srgbClr val="000000"/>
                </a:solidFill>
                <a:latin typeface="Calibri"/>
                <a:ea typeface="Arial"/>
              </a:rPr>
              <a:t>Funding for the support of the archiving process after June 2020</a:t>
            </a:r>
            <a:endParaRPr lang="en-US" sz="280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spc="-1" dirty="0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0" y="6544080"/>
            <a:ext cx="9143280" cy="31320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4"/>
          <p:cNvSpPr/>
          <p:nvPr/>
        </p:nvSpPr>
        <p:spPr>
          <a:xfrm>
            <a:off x="0" y="6544080"/>
            <a:ext cx="213300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11.03.2020</a:t>
            </a:r>
            <a:endParaRPr lang="en-US" sz="1200" spc="-1">
              <a:latin typeface="Arial"/>
            </a:endParaRPr>
          </a:p>
        </p:txBody>
      </p:sp>
      <p:sp>
        <p:nvSpPr>
          <p:cNvPr id="210" name="CustomShape 5"/>
          <p:cNvSpPr/>
          <p:nvPr/>
        </p:nvSpPr>
        <p:spPr>
          <a:xfrm>
            <a:off x="3124080" y="6544080"/>
            <a:ext cx="2894760" cy="30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spc="-1">
                <a:solidFill>
                  <a:srgbClr val="FFFFFF"/>
                </a:solidFill>
                <a:latin typeface="Calibri"/>
                <a:ea typeface="DejaVu Sans"/>
              </a:rPr>
              <a:t>CMIP6 Langzeitarchivierung/ DDC</a:t>
            </a:r>
            <a:endParaRPr lang="en-US" sz="1200" spc="-1">
              <a:latin typeface="Arial"/>
            </a:endParaRPr>
          </a:p>
        </p:txBody>
      </p:sp>
      <p:sp>
        <p:nvSpPr>
          <p:cNvPr id="211" name="CustomShape 6"/>
          <p:cNvSpPr/>
          <p:nvPr/>
        </p:nvSpPr>
        <p:spPr>
          <a:xfrm>
            <a:off x="8460360" y="6544080"/>
            <a:ext cx="68292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DKRZ</Template>
  <TotalTime>0</TotalTime>
  <Words>509</Words>
  <Application>Microsoft Office PowerPoint</Application>
  <PresentationFormat>Bildschirmpräsentation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</vt:lpstr>
      <vt:lpstr>Calibri</vt:lpstr>
      <vt:lpstr>CMU Sans Serif</vt:lpstr>
      <vt:lpstr>DejaVu Sans</vt:lpstr>
      <vt:lpstr>StarSymbol</vt:lpstr>
      <vt:lpstr>Symbol</vt:lpstr>
      <vt:lpstr>Wingdings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DKRZ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CMIP6 Langzeitarchivierung/ DDC</dc:title>
  <dc:subject/>
  <dc:creator>Amandine Kaiser</dc:creator>
  <dc:description/>
  <cp:lastModifiedBy>Martina Stockhause</cp:lastModifiedBy>
  <cp:revision>19</cp:revision>
  <dcterms:created xsi:type="dcterms:W3CDTF">2020-03-04T07:55:43Z</dcterms:created>
  <dcterms:modified xsi:type="dcterms:W3CDTF">2020-03-11T07:26:01Z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DKRZ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8</vt:i4>
  </property>
</Properties>
</file>