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07" r:id="rId6"/>
    <p:sldMasterId id="2147483815" r:id="rId7"/>
    <p:sldMasterId id="2147483953" r:id="rId8"/>
    <p:sldMasterId id="2147483960" r:id="rId9"/>
    <p:sldMasterId id="2147483978" r:id="rId10"/>
  </p:sldMasterIdLst>
  <p:notesMasterIdLst>
    <p:notesMasterId r:id="rId24"/>
  </p:notesMasterIdLst>
  <p:sldIdLst>
    <p:sldId id="451" r:id="rId11"/>
    <p:sldId id="478" r:id="rId12"/>
    <p:sldId id="453" r:id="rId13"/>
    <p:sldId id="454" r:id="rId14"/>
    <p:sldId id="439" r:id="rId15"/>
    <p:sldId id="462" r:id="rId16"/>
    <p:sldId id="476" r:id="rId17"/>
    <p:sldId id="469" r:id="rId18"/>
    <p:sldId id="455" r:id="rId19"/>
    <p:sldId id="470" r:id="rId20"/>
    <p:sldId id="440" r:id="rId21"/>
    <p:sldId id="472" r:id="rId22"/>
    <p:sldId id="452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050"/>
    <a:srgbClr val="FFFFFF"/>
    <a:srgbClr val="0000CC"/>
    <a:srgbClr val="FFCC00"/>
    <a:srgbClr val="66FFFF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51" autoAdjust="0"/>
    <p:restoredTop sz="81888" autoAdjust="0"/>
  </p:normalViewPr>
  <p:slideViewPr>
    <p:cSldViewPr>
      <p:cViewPr>
        <p:scale>
          <a:sx n="110" d="100"/>
          <a:sy n="110" d="100"/>
        </p:scale>
        <p:origin x="-13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AA7DA0-57C6-496A-B43A-BBF66AE6DD1F}" type="datetimeFigureOut">
              <a:rPr lang="de-DE"/>
              <a:pPr>
                <a:defRPr/>
              </a:pPr>
              <a:t>09.11.2017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F18FF3-3C60-4C3E-8590-C1E46092D9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79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E22A7F-8668-4077-ACFE-21E23736166B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en-US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1430" indent="-2842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1452" indent="-2271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98618" indent="-2271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5784" indent="-22711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77785" indent="-2271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99785" indent="-2271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21785" indent="-2271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43784" indent="-22711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26D722B-8B5D-444E-BEFA-941076614CC7}" type="slidenum">
              <a:rPr lang="de-DE" altLang="en-US" sz="120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de-DE" alt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1573B-AF63-4321-B988-014ADFCB361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9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5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92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5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B2EDC576-4697-4F96-A898-E7924B0EA8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Content slide heading 36pt Arial regular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728666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71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Content slide with bullet points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6"/>
            <a:ext cx="4572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Keep it as simple as possible. Use appropriate font size &amp; avoid type overlapping the logo.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28663"/>
            <a:ext cx="45720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84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Title Only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51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9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Title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7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0D7F7AF-3309-4170-8EA3-7C31E0257613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A4C4E6F2-F424-40D8-8ABB-8486B346F07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59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006FEDEB-CB4C-40F1-8549-6A7236246DAA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DC7D88E4-8360-451B-87C3-67D8E86336F1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2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95096C4A-B4D6-4B1C-A9C2-97D198116143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CEEEABE4-DBEA-4214-BA15-0698453D7988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82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E764C1CB-BD49-4AA0-B289-32EA5325E060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2381889E-0074-402D-AA81-B078B70EA985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13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5649B877-79DA-4EE1-B20C-81D1E591D403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D467E5E2-F4D0-42E8-95FA-4122F1DF38F2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55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318312-2EF1-451C-B5B2-67D8E646A344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EE7CE0C4-2073-434A-91A7-D7B51A3116ED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1608B717-2EFD-47A3-B8A6-8E3D7DB4B720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72D8F9-E491-4021-A403-5546848B712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4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CBE7A06B-4BBC-4B38-8856-547B402DF39F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513B0FBC-1569-4D48-9FA8-16553E368209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9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484DF607-382E-4C22-8999-53E0EA2017CC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149DBBC8-1AAA-4728-A8D4-A9F44A8ABCB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044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2B36C8F5-D774-4356-B2C6-B8BBF1B85B43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38DFA8A1-444F-475B-A802-31B45124E7BB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391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1C76B456-3364-4BEC-B154-01F94A384BD6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4FC103A4-3EFB-4057-9F26-2D93FFB64626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003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5713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921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46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B2EDC576-4697-4F96-A898-E7924B0EA8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Righi et al. - ESMValTool backend for data I/O and preprocessing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87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8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7179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1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2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86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42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D49B731-B3EE-4BB4-8282-DF0749CD06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Righi et al. - ESMValTool backend for data I/O and preprocessing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1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1" y="44451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A659CBDD-D3C5-4B60-AE17-3251A9FFB643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2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8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9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48818BF-4F64-4283-A27F-190D23E78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Righi et al. - ESMValTool backend for data I/O and preprocessing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67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343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1"/>
            <a:ext cx="7779600" cy="741363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909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3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291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34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757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3890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3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3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339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3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12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42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D49B731-B3EE-4BB4-8282-DF0749CD06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Lecture &gt; Author  •  Document &gt; Date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19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02DC0C-2737-4323-9C99-E829B6F704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29127070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21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0" y="44450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76A6A655-0809-4926-81E6-232F61F50D16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1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2423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607757-B72C-491F-8868-A038A8F834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2324080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B01852E-DCC8-423F-90FF-BFD07D613B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  <p:extLst>
      <p:ext uri="{BB962C8B-B14F-4D97-AF65-F5344CB8AC3E}">
        <p14:creationId xmlns:p14="http://schemas.microsoft.com/office/powerpoint/2010/main" val="53539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778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1608B717-2EFD-47A3-B8A6-8E3D7DB4B720}" type="datetimeFigureOut">
              <a:rPr lang="sv-SE">
                <a:solidFill>
                  <a:prstClr val="black"/>
                </a:solidFill>
              </a:rPr>
              <a:pPr>
                <a:defRPr/>
              </a:pPr>
              <a:t>2017-11-09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8272D8F9-E491-4021-A403-5546848B712E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7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48818BF-4F64-4283-A27F-190D23E78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49A7-DF4E-4E01-B8FB-43187329749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11/9/2017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75C5-0F85-4594-8877-20FE4D9AAC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8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Text heavy slides (Title 36pt Arial regular)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6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Slides which contain a lot of text should be set in Arial 30pt regular.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6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Bullet points (Title 36pt Arial regular)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indent="-355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Bullets to be set in Arial 30pt regular.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131840" y="6093296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400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11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25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852" y="614367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25" y="122240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52C54212-2FC2-4ADA-A086-477B9FAC4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40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6" r:id="rId4"/>
    <p:sldLayoutId id="2147483657" r:id="rId5"/>
    <p:sldLayoutId id="2147483661" r:id="rId6"/>
    <p:sldLayoutId id="214748398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8" cstate="print"/>
          <a:srcRect l="10868" t="32491" r="8698" b="39833"/>
          <a:stretch>
            <a:fillRect/>
          </a:stretch>
        </p:blipFill>
        <p:spPr>
          <a:xfrm>
            <a:off x="388221" y="6087487"/>
            <a:ext cx="1800000" cy="4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de-DE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de-DE" smtClean="0"/>
              <a:t>Klicka här för att ändra format på bakgrundstexten</a:t>
            </a:r>
          </a:p>
          <a:p>
            <a:pPr lvl="1"/>
            <a:r>
              <a:rPr lang="sv-SE" altLang="de-DE" smtClean="0"/>
              <a:t>Nivå två</a:t>
            </a:r>
          </a:p>
          <a:p>
            <a:pPr lvl="2"/>
            <a:r>
              <a:rPr lang="sv-SE" altLang="de-DE" smtClean="0"/>
              <a:t>Nivå tre</a:t>
            </a:r>
          </a:p>
          <a:p>
            <a:pPr lvl="3"/>
            <a:r>
              <a:rPr lang="sv-SE" altLang="de-DE" smtClean="0"/>
              <a:t>Nivå fyra</a:t>
            </a:r>
          </a:p>
          <a:p>
            <a:pPr lvl="4"/>
            <a:r>
              <a:rPr lang="sv-SE" altLang="de-D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76ECB7-5777-4686-B564-EFC012DD3F90}" type="datetimeFigureOut">
              <a:rPr lang="sv-SE"/>
              <a:pPr>
                <a:defRPr/>
              </a:pPr>
              <a:t>2017-11-09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BE2C79-BE02-4B5D-A6C8-49D078E42AC7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2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23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2" y="6143671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23" y="122240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52C54212-2FC2-4ADA-A086-477B9FAC4D6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40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Righi et al. - ESMValTool backend for data I/O and preprocessing</a:t>
            </a:r>
            <a:endParaRPr lang="en-GB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256701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62"/>
            <a:ext cx="9144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1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DLR.de  •  Chart </a:t>
            </a:r>
            <a:fld id="{18C7CB6D-895A-4F21-B0E7-2185F6FE5534}" type="slidenum">
              <a:rPr lang="en-GB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GB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&gt; Lecture &gt; Author  •  Document &gt; Date</a:t>
            </a:r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8" y="614368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6ECE040E-5D03-4F40-A282-DE829D78C1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342326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modvis.dkrz.de/bd0854/quicklooks/demo/emac/science.html" TargetMode="External"/><Relationship Id="rId4" Type="http://schemas.openxmlformats.org/officeDocument/2006/relationships/hyperlink" Target="https://modvis.dkrz.de/bd0854/quicklooks/demo/mpi/scien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SMValGroup/ESMValToo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 sz="quarter"/>
          </p:nvPr>
        </p:nvSpPr>
        <p:spPr>
          <a:xfrm>
            <a:off x="755576" y="548680"/>
            <a:ext cx="7342188" cy="936774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Supporting CMIP6 </a:t>
            </a:r>
            <a:r>
              <a:rPr lang="en-US" sz="2800" dirty="0">
                <a:solidFill>
                  <a:srgbClr val="00B0F0"/>
                </a:solidFill>
                <a:latin typeface="Arial" charset="0"/>
                <a:cs typeface="Arial" charset="0"/>
              </a:rPr>
              <a:t>Simulations with the </a:t>
            </a:r>
            <a:r>
              <a:rPr lang="en-US" sz="2800" dirty="0" err="1">
                <a:solidFill>
                  <a:srgbClr val="00B0F0"/>
                </a:solidFill>
                <a:latin typeface="Arial" charset="0"/>
                <a:cs typeface="Arial" charset="0"/>
              </a:rPr>
              <a:t>ESMValTool</a:t>
            </a:r>
            <a:endParaRPr sz="28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Untertitel 2"/>
          <p:cNvSpPr>
            <a:spLocks noGrp="1"/>
          </p:cNvSpPr>
          <p:nvPr>
            <p:ph type="subTitle" idx="1"/>
          </p:nvPr>
        </p:nvSpPr>
        <p:spPr>
          <a:xfrm>
            <a:off x="755576" y="2070100"/>
            <a:ext cx="7342188" cy="6388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en-US" sz="1800" b="1" dirty="0" smtClean="0">
                <a:solidFill>
                  <a:schemeClr val="tx1"/>
                </a:solidFill>
              </a:rPr>
              <a:t>Lisa Bock, Björn Brötz, </a:t>
            </a:r>
            <a:r>
              <a:rPr lang="de-DE" altLang="en-US" sz="1800" b="1" dirty="0">
                <a:solidFill>
                  <a:schemeClr val="tx1"/>
                </a:solidFill>
              </a:rPr>
              <a:t>Veronika Eyring und Axel Lauer</a:t>
            </a:r>
          </a:p>
          <a:p>
            <a:pPr eaLnBrk="1" hangingPunct="1">
              <a:lnSpc>
                <a:spcPct val="100000"/>
              </a:lnSpc>
            </a:pPr>
            <a:endParaRPr lang="de-DE" altLang="en-US" sz="1600" dirty="0" smtClean="0"/>
          </a:p>
          <a:p>
            <a:pPr eaLnBrk="1" hangingPunct="1"/>
            <a:r>
              <a:rPr lang="de-DE" altLang="de-DE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Deutsches </a:t>
            </a:r>
            <a:r>
              <a:rPr lang="de-DE" altLang="de-DE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Zentrum für Luft- und Raumfahrt (DLR), Institut für Physik der Atmosphäre, Oberpfaffenhofen, </a:t>
            </a:r>
            <a:r>
              <a:rPr lang="de-DE" altLang="de-DE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Germany</a:t>
            </a:r>
          </a:p>
          <a:p>
            <a:pPr eaLnBrk="1" hangingPunct="1"/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dirty="0" smtClean="0">
                <a:latin typeface="Arial" charset="0"/>
                <a:cs typeface="Arial" charset="0"/>
              </a:rPr>
              <a:t>1. </a:t>
            </a:r>
            <a:r>
              <a:rPr lang="en-GB" sz="1800" dirty="0" err="1" smtClean="0">
                <a:latin typeface="Arial" charset="0"/>
                <a:cs typeface="Arial" charset="0"/>
              </a:rPr>
              <a:t>Jahrestreffen</a:t>
            </a:r>
            <a:r>
              <a:rPr lang="en-GB" sz="1800" dirty="0" smtClean="0">
                <a:latin typeface="Arial" charset="0"/>
                <a:cs typeface="Arial" charset="0"/>
              </a:rPr>
              <a:t> CMIP6-DICAD</a:t>
            </a:r>
          </a:p>
          <a:p>
            <a:pPr eaLnBrk="1" hangingPunct="1"/>
            <a:r>
              <a:rPr lang="en-GB" sz="1800" dirty="0">
                <a:latin typeface="Arial" charset="0"/>
                <a:cs typeface="Arial" charset="0"/>
              </a:rPr>
              <a:t>DKRZ Hamburg</a:t>
            </a:r>
            <a:endParaRPr lang="en-GB" sz="1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GB" sz="1800" dirty="0" smtClean="0">
                <a:latin typeface="Arial" charset="0"/>
                <a:cs typeface="Arial" charset="0"/>
              </a:rPr>
              <a:t>11 October 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29" y="3491609"/>
            <a:ext cx="3242779" cy="6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1402764" y="3879050"/>
            <a:ext cx="14401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32448" y="458565"/>
            <a:ext cx="8172000" cy="738187"/>
          </a:xfrm>
        </p:spPr>
        <p:txBody>
          <a:bodyPr/>
          <a:lstStyle/>
          <a:p>
            <a:r>
              <a:rPr lang="en-US" noProof="0" dirty="0" smtClean="0"/>
              <a:t>Example for integration of the ESMValTool into the CMIP6 Workflow at the DKRZ*</a:t>
            </a:r>
            <a:br>
              <a:rPr lang="en-US" noProof="0" dirty="0" smtClean="0"/>
            </a:b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Pfeil nach rechts 4"/>
          <p:cNvSpPr/>
          <p:nvPr/>
        </p:nvSpPr>
        <p:spPr>
          <a:xfrm>
            <a:off x="4214831" y="1600501"/>
            <a:ext cx="2846768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23719" y="1700808"/>
            <a:ext cx="288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Data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management</a:t>
            </a: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phase</a:t>
            </a:r>
            <a:endParaRPr lang="de-DE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Pfeil nach rechts 7"/>
          <p:cNvSpPr/>
          <p:nvPr/>
        </p:nvSpPr>
        <p:spPr>
          <a:xfrm>
            <a:off x="368275" y="1600501"/>
            <a:ext cx="3833905" cy="532355"/>
          </a:xfrm>
          <a:prstGeom prst="rightArrow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91680" y="1700808"/>
            <a:ext cx="1299828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Production</a:t>
            </a:r>
            <a:r>
              <a:rPr lang="de-DE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phase</a:t>
            </a:r>
            <a:endParaRPr lang="de-DE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68274" y="2192802"/>
            <a:ext cx="8045127" cy="5881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DKRZ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315909" y="2192802"/>
            <a:ext cx="4097491" cy="2940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ESGF</a:t>
            </a:r>
          </a:p>
        </p:txBody>
      </p:sp>
      <p:sp>
        <p:nvSpPr>
          <p:cNvPr id="20" name="Flussdiagramm: Magnetplattenspeicher 19"/>
          <p:cNvSpPr/>
          <p:nvPr/>
        </p:nvSpPr>
        <p:spPr>
          <a:xfrm>
            <a:off x="3203848" y="3122833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err="1" smtClean="0">
                <a:solidFill>
                  <a:srgbClr val="0070C0"/>
                </a:solidFill>
              </a:rPr>
              <a:t>cmorized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2" name="Flussdiagramm: Magnetplattenspeicher 21"/>
          <p:cNvSpPr/>
          <p:nvPr/>
        </p:nvSpPr>
        <p:spPr>
          <a:xfrm>
            <a:off x="3275856" y="501317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dirty="0" smtClean="0">
                <a:solidFill>
                  <a:srgbClr val="0070C0"/>
                </a:solidFill>
              </a:rPr>
              <a:t>native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 rot="2700000">
            <a:off x="1576422" y="3801482"/>
            <a:ext cx="155136" cy="15513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4499992" y="3200404"/>
            <a:ext cx="1238100" cy="452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Technical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07504" y="3429000"/>
            <a:ext cx="1343905" cy="4812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write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</a:t>
            </a:r>
            <a:r>
              <a:rPr lang="de-DE" sz="105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5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timestep</a:t>
            </a:r>
            <a:endParaRPr lang="de-DE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4499992" y="3666968"/>
            <a:ext cx="1238099" cy="5039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publication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ESGF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ussdiagramm: Magnetplattenspeicher 37"/>
          <p:cNvSpPr/>
          <p:nvPr/>
        </p:nvSpPr>
        <p:spPr>
          <a:xfrm>
            <a:off x="5868144" y="3573016"/>
            <a:ext cx="1080120" cy="504056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70C0"/>
                </a:solidFill>
              </a:rPr>
              <a:t>ESGF </a:t>
            </a:r>
            <a:r>
              <a:rPr lang="de-DE" sz="1400" dirty="0" err="1" smtClean="0">
                <a:solidFill>
                  <a:srgbClr val="0070C0"/>
                </a:solidFill>
              </a:rPr>
              <a:t>local</a:t>
            </a:r>
            <a:endParaRPr lang="de-DE" sz="1400" dirty="0">
              <a:solidFill>
                <a:srgbClr val="0070C0"/>
              </a:solidFill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5788851" y="2825264"/>
            <a:ext cx="1203711" cy="683069"/>
            <a:chOff x="5698614" y="2879189"/>
            <a:chExt cx="1203711" cy="683069"/>
          </a:xfrm>
        </p:grpSpPr>
        <p:sp>
          <p:nvSpPr>
            <p:cNvPr id="49" name="Rechteck 48"/>
            <p:cNvSpPr/>
            <p:nvPr/>
          </p:nvSpPr>
          <p:spPr>
            <a:xfrm>
              <a:off x="5932513" y="3346234"/>
              <a:ext cx="748553" cy="2160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5738092" y="3254329"/>
              <a:ext cx="388843" cy="3079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5932514" y="2914186"/>
              <a:ext cx="671309" cy="6480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6459807" y="3130210"/>
              <a:ext cx="442518" cy="43204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893035" y="3311237"/>
              <a:ext cx="748553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5698614" y="3219332"/>
              <a:ext cx="388843" cy="30792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5893036" y="2879189"/>
              <a:ext cx="671309" cy="64807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6420329" y="3095213"/>
              <a:ext cx="442518" cy="4320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de-DE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5857210" y="3244334"/>
              <a:ext cx="97816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2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ESGF remote</a:t>
              </a:r>
            </a:p>
          </p:txBody>
        </p:sp>
      </p:grpSp>
      <p:pic>
        <p:nvPicPr>
          <p:cNvPr id="47" name="Grafik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47" y="4665378"/>
            <a:ext cx="2251712" cy="456532"/>
          </a:xfrm>
          <a:prstGeom prst="rect">
            <a:avLst/>
          </a:prstGeom>
        </p:spPr>
      </p:pic>
      <p:sp>
        <p:nvSpPr>
          <p:cNvPr id="30" name="Abgerundetes Rechteck 29"/>
          <p:cNvSpPr/>
          <p:nvPr/>
        </p:nvSpPr>
        <p:spPr>
          <a:xfrm>
            <a:off x="1811450" y="3095214"/>
            <a:ext cx="1259495" cy="11558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rtlCol="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compliance</a:t>
            </a:r>
            <a:r>
              <a:rPr lang="de-DE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CMIP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conventions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CMORize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Metadata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etc.)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1811449" y="4265716"/>
            <a:ext cx="1259496" cy="5314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monitoring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882201" y="4313677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Gewinkelte Verbindung 63"/>
          <p:cNvCxnSpPr>
            <a:stCxn id="63" idx="2"/>
            <a:endCxn id="47" idx="0"/>
          </p:cNvCxnSpPr>
          <p:nvPr/>
        </p:nvCxnSpPr>
        <p:spPr>
          <a:xfrm rot="16200000" flipH="1">
            <a:off x="5295634" y="2085408"/>
            <a:ext cx="238545" cy="4921394"/>
          </a:xfrm>
          <a:prstGeom prst="bentConnector3">
            <a:avLst>
              <a:gd name="adj1" fmla="val 2425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bgerundetes Rechteck 76"/>
          <p:cNvSpPr/>
          <p:nvPr/>
        </p:nvSpPr>
        <p:spPr>
          <a:xfrm>
            <a:off x="7331464" y="2996952"/>
            <a:ext cx="1105096" cy="6071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routine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valuation</a:t>
            </a:r>
            <a:endParaRPr lang="de-DE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hteck 68"/>
          <p:cNvSpPr/>
          <p:nvPr/>
        </p:nvSpPr>
        <p:spPr>
          <a:xfrm>
            <a:off x="8233533" y="3421915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Gewinkelte Verbindung 69"/>
          <p:cNvCxnSpPr>
            <a:stCxn id="69" idx="2"/>
            <a:endCxn id="47" idx="0"/>
          </p:cNvCxnSpPr>
          <p:nvPr/>
        </p:nvCxnSpPr>
        <p:spPr>
          <a:xfrm rot="5400000">
            <a:off x="7525419" y="3885255"/>
            <a:ext cx="1130307" cy="429938"/>
          </a:xfrm>
          <a:prstGeom prst="bentConnector3">
            <a:avLst>
              <a:gd name="adj1" fmla="val 7852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stCxn id="32" idx="0"/>
          </p:cNvCxnSpPr>
          <p:nvPr/>
        </p:nvCxnSpPr>
        <p:spPr>
          <a:xfrm flipV="1">
            <a:off x="1708839" y="3673123"/>
            <a:ext cx="102611" cy="15107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>
            <a:stCxn id="32" idx="3"/>
            <a:endCxn id="22" idx="2"/>
          </p:cNvCxnSpPr>
          <p:nvPr/>
        </p:nvCxnSpPr>
        <p:spPr>
          <a:xfrm rot="16200000" flipH="1">
            <a:off x="1826695" y="3816042"/>
            <a:ext cx="1331305" cy="1567017"/>
          </a:xfrm>
          <a:prstGeom prst="bentConnector2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stCxn id="30" idx="3"/>
            <a:endCxn id="20" idx="2"/>
          </p:cNvCxnSpPr>
          <p:nvPr/>
        </p:nvCxnSpPr>
        <p:spPr>
          <a:xfrm flipV="1">
            <a:off x="3070945" y="3374861"/>
            <a:ext cx="132903" cy="2982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20" idx="4"/>
            <a:endCxn id="33" idx="1"/>
          </p:cNvCxnSpPr>
          <p:nvPr/>
        </p:nvCxnSpPr>
        <p:spPr>
          <a:xfrm>
            <a:off x="4283968" y="3374861"/>
            <a:ext cx="216024" cy="51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>
            <a:stCxn id="37" idx="3"/>
            <a:endCxn id="38" idx="2"/>
          </p:cNvCxnSpPr>
          <p:nvPr/>
        </p:nvCxnSpPr>
        <p:spPr>
          <a:xfrm flipV="1">
            <a:off x="5738091" y="3825044"/>
            <a:ext cx="130053" cy="938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flipV="1">
            <a:off x="6894681" y="3599531"/>
            <a:ext cx="166918" cy="15774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 83"/>
          <p:cNvSpPr/>
          <p:nvPr/>
        </p:nvSpPr>
        <p:spPr>
          <a:xfrm>
            <a:off x="7061599" y="3363819"/>
            <a:ext cx="45719" cy="4714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Gerade Verbindung 78"/>
          <p:cNvCxnSpPr>
            <a:stCxn id="52" idx="6"/>
            <a:endCxn id="84" idx="1"/>
          </p:cNvCxnSpPr>
          <p:nvPr/>
        </p:nvCxnSpPr>
        <p:spPr>
          <a:xfrm>
            <a:off x="6992562" y="3292309"/>
            <a:ext cx="69037" cy="30722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81"/>
          <p:cNvCxnSpPr>
            <a:stCxn id="84" idx="3"/>
            <a:endCxn id="77" idx="1"/>
          </p:cNvCxnSpPr>
          <p:nvPr/>
        </p:nvCxnSpPr>
        <p:spPr>
          <a:xfrm flipV="1">
            <a:off x="7107318" y="3300526"/>
            <a:ext cx="224146" cy="29900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stCxn id="77" idx="2"/>
            <a:endCxn id="71" idx="0"/>
          </p:cNvCxnSpPr>
          <p:nvPr/>
        </p:nvCxnSpPr>
        <p:spPr>
          <a:xfrm flipH="1">
            <a:off x="7797988" y="3604099"/>
            <a:ext cx="86024" cy="6535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bgerundetes Rechteck 70"/>
          <p:cNvSpPr/>
          <p:nvPr/>
        </p:nvSpPr>
        <p:spPr>
          <a:xfrm>
            <a:off x="7351568" y="3669451"/>
            <a:ext cx="892840" cy="4076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de-DE" sz="8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visualization</a:t>
            </a:r>
            <a:endParaRPr lang="de-DE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5538613" y="6057869"/>
            <a:ext cx="350974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Defined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de-DE" sz="14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Project CMIP6-DICAD</a:t>
            </a:r>
          </a:p>
        </p:txBody>
      </p:sp>
      <p:sp>
        <p:nvSpPr>
          <p:cNvPr id="81" name="Rechteck 80"/>
          <p:cNvSpPr/>
          <p:nvPr/>
        </p:nvSpPr>
        <p:spPr>
          <a:xfrm>
            <a:off x="368275" y="429309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MPI-ESM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368275" y="4637706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EMAC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Pfeil nach rechts 67"/>
          <p:cNvSpPr/>
          <p:nvPr/>
        </p:nvSpPr>
        <p:spPr>
          <a:xfrm>
            <a:off x="7092280" y="1600612"/>
            <a:ext cx="1321120" cy="532244"/>
          </a:xfrm>
          <a:prstGeom prst="rightArrow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7005097" y="1700919"/>
            <a:ext cx="1431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dirty="0" smtClean="0">
                <a:solidFill>
                  <a:prstClr val="black"/>
                </a:solidFill>
                <a:latin typeface="Calibri"/>
              </a:rPr>
              <a:t>Routine </a:t>
            </a:r>
            <a:r>
              <a:rPr lang="de-DE" sz="1200" b="1" dirty="0" err="1" smtClean="0">
                <a:solidFill>
                  <a:prstClr val="black"/>
                </a:solidFill>
                <a:latin typeface="Calibri"/>
              </a:rPr>
              <a:t>evaluation</a:t>
            </a:r>
            <a:endParaRPr lang="de-DE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Abgerundetes Rechteck 77"/>
          <p:cNvSpPr/>
          <p:nvPr/>
        </p:nvSpPr>
        <p:spPr>
          <a:xfrm>
            <a:off x="3146049" y="3788468"/>
            <a:ext cx="1244788" cy="462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Scientific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de-DE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de-DE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4222390" y="3872359"/>
            <a:ext cx="144016" cy="113156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69159" y="3947570"/>
            <a:ext cx="1106497" cy="3034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AWI-CM</a:t>
            </a:r>
          </a:p>
        </p:txBody>
      </p:sp>
      <p:cxnSp>
        <p:nvCxnSpPr>
          <p:cNvPr id="11" name="Gerade Verbindung 10"/>
          <p:cNvCxnSpPr>
            <a:stCxn id="20" idx="3"/>
            <a:endCxn id="78" idx="0"/>
          </p:cNvCxnSpPr>
          <p:nvPr/>
        </p:nvCxnSpPr>
        <p:spPr>
          <a:xfrm>
            <a:off x="3743908" y="3626889"/>
            <a:ext cx="24535" cy="16157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winkelte Verbindung 56"/>
          <p:cNvCxnSpPr>
            <a:stCxn id="53" idx="2"/>
            <a:endCxn id="47" idx="0"/>
          </p:cNvCxnSpPr>
          <p:nvPr/>
        </p:nvCxnSpPr>
        <p:spPr>
          <a:xfrm rot="16200000" flipH="1">
            <a:off x="5745069" y="2534843"/>
            <a:ext cx="679863" cy="3581205"/>
          </a:xfrm>
          <a:prstGeom prst="bentConnector3">
            <a:avLst>
              <a:gd name="adj1" fmla="val 7241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165983" y="5552529"/>
            <a:ext cx="743035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cs typeface="Arial" panose="020B0604020202020204" pitchFamily="34" charset="0"/>
              </a:rPr>
              <a:t>Visualization with FREVA (Cooperation with FUB)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116632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fr-FR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ESMValTool</a:t>
            </a:r>
            <a:r>
              <a:rPr lang="fr-FR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</a:t>
            </a:r>
            <a:r>
              <a:rPr lang="fr-FR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provided</a:t>
            </a:r>
            <a:r>
              <a:rPr lang="fr-FR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with</a:t>
            </a:r>
            <a:r>
              <a:rPr lang="fr-FR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Meta-Data</a:t>
            </a:r>
            <a:endParaRPr lang="en-US" sz="1600" dirty="0">
              <a:solidFill>
                <a:srgbClr val="68686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 rot="5400000">
            <a:off x="2108919" y="4595937"/>
            <a:ext cx="461665" cy="36004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b="1" dirty="0"/>
              <a:t>http://cmip-esmvaltool.dkrz.de/</a:t>
            </a:r>
          </a:p>
        </p:txBody>
      </p:sp>
      <p:sp>
        <p:nvSpPr>
          <p:cNvPr id="2" name="Rechteck 1"/>
          <p:cNvSpPr/>
          <p:nvPr/>
        </p:nvSpPr>
        <p:spPr>
          <a:xfrm>
            <a:off x="648272" y="1556791"/>
            <a:ext cx="8316216" cy="3923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 rot="16200000">
            <a:off x="-522212" y="2834580"/>
            <a:ext cx="2016224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err="1" smtClean="0">
                <a:cs typeface="Arial" panose="020B0604020202020204" pitchFamily="34" charset="0"/>
              </a:rPr>
              <a:t>ESMValTool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2304456" y="872009"/>
            <a:ext cx="3073326" cy="61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cs typeface="Arial" panose="020B0604020202020204" pitchFamily="34" charset="0"/>
              </a:rPr>
              <a:t>models + observations</a:t>
            </a:r>
            <a:endParaRPr lang="en-US" sz="2400" dirty="0">
              <a:cs typeface="Arial" panose="020B0604020202020204" pitchFamily="34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3816622" y="1422103"/>
            <a:ext cx="2" cy="4947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el 1"/>
          <p:cNvSpPr txBox="1">
            <a:spLocks/>
          </p:cNvSpPr>
          <p:nvPr/>
        </p:nvSpPr>
        <p:spPr bwMode="auto">
          <a:xfrm>
            <a:off x="611560" y="1835497"/>
            <a:ext cx="55086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reformatting</a:t>
            </a:r>
            <a:r>
              <a:rPr lang="de-DE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calling</a:t>
            </a:r>
            <a:r>
              <a:rPr lang="de-DE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diagnostics</a:t>
            </a:r>
            <a:r>
              <a:rPr lang="de-DE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plotting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86" y="2564904"/>
            <a:ext cx="2276872" cy="2276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itel 1"/>
          <p:cNvSpPr txBox="1">
            <a:spLocks/>
          </p:cNvSpPr>
          <p:nvPr/>
        </p:nvSpPr>
        <p:spPr bwMode="auto">
          <a:xfrm>
            <a:off x="648272" y="3096344"/>
            <a:ext cx="172819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watermark</a:t>
            </a:r>
            <a:endParaRPr 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1728391" y="3586708"/>
            <a:ext cx="864097" cy="5177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816623" y="5085184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el 1"/>
          <p:cNvSpPr txBox="1">
            <a:spLocks/>
          </p:cNvSpPr>
          <p:nvPr/>
        </p:nvSpPr>
        <p:spPr bwMode="auto">
          <a:xfrm>
            <a:off x="6307850" y="1700808"/>
            <a:ext cx="25846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caption</a:t>
            </a:r>
            <a:endParaRPr lang="de-DE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variables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statistics</a:t>
            </a:r>
            <a:endParaRPr lang="de-DE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domain</a:t>
            </a:r>
            <a:endParaRPr lang="de-DE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plot</a:t>
            </a:r>
            <a:r>
              <a:rPr 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models</a:t>
            </a:r>
            <a:r>
              <a:rPr 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de-DE" sz="1800" dirty="0" err="1">
                <a:solidFill>
                  <a:srgbClr val="FF0000"/>
                </a:solidFill>
                <a:cs typeface="Arial" panose="020B0604020202020204" pitchFamily="34" charset="0"/>
              </a:rPr>
              <a:t>observations</a:t>
            </a:r>
            <a:endParaRPr lang="de-DE" sz="18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FF0000"/>
                </a:solidFill>
                <a:cs typeface="Arial" panose="020B0604020202020204" pitchFamily="34" charset="0"/>
              </a:rPr>
              <a:t>input-files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namelist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diagnostic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project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theme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CMIP6 </a:t>
            </a: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realms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contributing</a:t>
            </a:r>
            <a:r>
              <a:rPr lang="de-DE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authors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software</a:t>
            </a:r>
            <a:r>
              <a:rPr lang="de-DE" sz="18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versions</a:t>
            </a:r>
            <a:endParaRPr lang="de-DE" sz="18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Geschweifte Klammer links 23"/>
          <p:cNvSpPr/>
          <p:nvPr/>
        </p:nvSpPr>
        <p:spPr>
          <a:xfrm>
            <a:off x="6084168" y="1628800"/>
            <a:ext cx="342746" cy="3744416"/>
          </a:xfrm>
          <a:prstGeom prst="leftBrace">
            <a:avLst>
              <a:gd name="adj1" fmla="val 1517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4837014" y="3140968"/>
            <a:ext cx="172819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tags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779912" y="4616425"/>
            <a:ext cx="236788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de-DE" sz="24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png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5004048" y="3465711"/>
            <a:ext cx="37373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7" t="15267" r="28537" b="73000"/>
          <a:stretch/>
        </p:blipFill>
        <p:spPr>
          <a:xfrm>
            <a:off x="4211960" y="6051254"/>
            <a:ext cx="4744529" cy="690114"/>
          </a:xfrm>
          <a:prstGeom prst="rect">
            <a:avLst/>
          </a:prstGeom>
        </p:spPr>
      </p:pic>
      <p:sp>
        <p:nvSpPr>
          <p:cNvPr id="31" name="Titel 1"/>
          <p:cNvSpPr txBox="1">
            <a:spLocks/>
          </p:cNvSpPr>
          <p:nvPr/>
        </p:nvSpPr>
        <p:spPr bwMode="auto">
          <a:xfrm>
            <a:off x="4572000" y="3537719"/>
            <a:ext cx="2039242" cy="4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de-DE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de-DE" sz="18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exif</a:t>
            </a:r>
            <a:r>
              <a:rPr lang="de-DE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-header)</a:t>
            </a:r>
          </a:p>
        </p:txBody>
      </p:sp>
    </p:spTree>
    <p:extLst>
      <p:ext uri="{BB962C8B-B14F-4D97-AF65-F5344CB8AC3E}">
        <p14:creationId xmlns:p14="http://schemas.microsoft.com/office/powerpoint/2010/main" val="2279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72000" cy="738187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Reproducibility &amp; </a:t>
            </a:r>
            <a:r>
              <a:rPr lang="en-US" dirty="0" smtClean="0">
                <a:ea typeface="ＭＳ Ｐゴシック" pitchFamily="34" charset="-128"/>
              </a:rPr>
              <a:t>Provenance </a:t>
            </a:r>
            <a:r>
              <a:rPr lang="en-US" dirty="0">
                <a:ea typeface="ＭＳ Ｐゴシック" pitchFamily="34" charset="-128"/>
              </a:rPr>
              <a:t>of evaluation results </a:t>
            </a:r>
          </a:p>
        </p:txBody>
      </p:sp>
      <p:sp>
        <p:nvSpPr>
          <p:cNvPr id="8" name="Rechteck 7"/>
          <p:cNvSpPr/>
          <p:nvPr/>
        </p:nvSpPr>
        <p:spPr>
          <a:xfrm>
            <a:off x="4716016" y="5861302"/>
            <a:ext cx="4032448" cy="5760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4860032" y="906099"/>
            <a:ext cx="3725960" cy="53285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accent5"/>
                </a:solidFill>
              </a:rPr>
              <a:t>Logfile</a:t>
            </a: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At each execution of the tool a log file is </a:t>
            </a:r>
            <a:r>
              <a:rPr lang="en-US" dirty="0" smtClean="0"/>
              <a:t>automatically created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log file </a:t>
            </a:r>
            <a:r>
              <a:rPr lang="en-US" dirty="0" smtClean="0"/>
              <a:t>contains: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all input </a:t>
            </a:r>
            <a:r>
              <a:rPr lang="en-US" b="1" dirty="0" smtClean="0"/>
              <a:t>data </a:t>
            </a:r>
            <a:r>
              <a:rPr lang="en-US" dirty="0"/>
              <a:t>which have been </a:t>
            </a:r>
            <a:r>
              <a:rPr lang="en-US" dirty="0" smtClean="0"/>
              <a:t>used (version, data source, etc.)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variables</a:t>
            </a:r>
            <a:r>
              <a:rPr lang="en-US" dirty="0"/>
              <a:t> that have been </a:t>
            </a:r>
            <a:r>
              <a:rPr lang="en-US" dirty="0" smtClean="0"/>
              <a:t>processed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diagnostics</a:t>
            </a:r>
            <a:r>
              <a:rPr lang="en-US" dirty="0"/>
              <a:t> that have been </a:t>
            </a:r>
            <a:r>
              <a:rPr lang="en-US" dirty="0" smtClean="0"/>
              <a:t>applied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The </a:t>
            </a:r>
            <a:r>
              <a:rPr lang="en-US" dirty="0"/>
              <a:t>list of </a:t>
            </a:r>
            <a:r>
              <a:rPr lang="en-US" b="1" dirty="0"/>
              <a:t>authors and contributors </a:t>
            </a:r>
            <a:r>
              <a:rPr lang="en-US" dirty="0"/>
              <a:t>to the given diagnostic, together with the relevant references and </a:t>
            </a:r>
            <a:r>
              <a:rPr lang="en-US" dirty="0" smtClean="0"/>
              <a:t>projects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Software </a:t>
            </a:r>
            <a:r>
              <a:rPr lang="en-US" b="1" dirty="0" smtClean="0"/>
              <a:t>version</a:t>
            </a:r>
            <a:r>
              <a:rPr lang="en-US" dirty="0" smtClean="0"/>
              <a:t> of </a:t>
            </a:r>
            <a:r>
              <a:rPr lang="en-US" dirty="0" err="1" smtClean="0"/>
              <a:t>ESMValTool</a:t>
            </a:r>
            <a:r>
              <a:rPr lang="en-US" dirty="0" smtClean="0"/>
              <a:t> that was used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906099"/>
            <a:ext cx="4392488" cy="49552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err="1" smtClean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Namelist</a:t>
            </a:r>
            <a:endParaRPr lang="en-US" sz="2000" b="1" dirty="0" smtClean="0">
              <a:solidFill>
                <a:srgbClr val="4BACC6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Evaluation analysis is controlled by the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namelist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file that defines the internal workflow for the desired analysis.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defines: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Input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datasets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(observations, models)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Regridding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 (if needed)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diagnostics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(output formats, output folder,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4182549"/>
            <a:ext cx="4392488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Output files (NetCDF, </a:t>
            </a:r>
            <a:r>
              <a:rPr lang="en-US" sz="2000" b="1" dirty="0" err="1" smtClean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png</a:t>
            </a:r>
            <a:r>
              <a:rPr lang="en-US" sz="2000" b="1" dirty="0" smtClean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Contain meta data from input files and meta data generated by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ESMValTool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157192"/>
            <a:ext cx="4392488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4BACC6"/>
                </a:solidFill>
                <a:latin typeface="Arial" pitchFamily="34" charset="0"/>
                <a:cs typeface="Arial" pitchFamily="34" charset="0"/>
              </a:rPr>
              <a:t>Observational data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Well defined processing chain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creation of metadata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5053" y="4824862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203847" y="6093296"/>
            <a:ext cx="5091298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3415145"/>
            <a:ext cx="9144000" cy="576064"/>
          </a:xfrm>
          <a:prstGeom prst="rect">
            <a:avLst/>
          </a:prstGeom>
          <a:pattFill prst="ltDnDiag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 w="476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754" name="Rubrik 1"/>
          <p:cNvSpPr>
            <a:spLocks noGrp="1"/>
          </p:cNvSpPr>
          <p:nvPr>
            <p:ph type="title" idx="4294967295"/>
          </p:nvPr>
        </p:nvSpPr>
        <p:spPr>
          <a:xfrm>
            <a:off x="251520" y="188640"/>
            <a:ext cx="8229600" cy="811213"/>
          </a:xfrm>
        </p:spPr>
        <p:txBody>
          <a:bodyPr/>
          <a:lstStyle/>
          <a:p>
            <a:pPr lvl="0" algn="ctr"/>
            <a:r>
              <a:rPr lang="sv-SE" altLang="de-DE" dirty="0" smtClean="0">
                <a:ea typeface="ＭＳ Ｐゴシック" pitchFamily="34" charset="-128"/>
              </a:rPr>
              <a:t>ESMValTool  Related Milestones in CMIP6-DICAD</a:t>
            </a:r>
            <a:br>
              <a:rPr lang="sv-SE" altLang="de-DE" dirty="0" smtClean="0">
                <a:ea typeface="ＭＳ Ｐゴシック" pitchFamily="34" charset="-128"/>
              </a:rPr>
            </a:br>
            <a:r>
              <a:rPr lang="sv-SE" altLang="de-DE" sz="1800" dirty="0" smtClean="0"/>
              <a:t>- </a:t>
            </a:r>
            <a:r>
              <a:rPr lang="de-DE" sz="1800" dirty="0" smtClean="0"/>
              <a:t>Standardisierte Diagnostiken und Modellevaluation (AP6) -</a:t>
            </a:r>
            <a:br>
              <a:rPr lang="de-DE" sz="1800" dirty="0" smtClean="0"/>
            </a:br>
            <a:endParaRPr lang="sv-SE" altLang="de-DE" sz="1800" dirty="0"/>
          </a:p>
        </p:txBody>
      </p:sp>
      <p:sp>
        <p:nvSpPr>
          <p:cNvPr id="74755" name="Platshållare för innehåll 2"/>
          <p:cNvSpPr>
            <a:spLocks noGrp="1"/>
          </p:cNvSpPr>
          <p:nvPr>
            <p:ph idx="4294967295"/>
          </p:nvPr>
        </p:nvSpPr>
        <p:spPr>
          <a:xfrm>
            <a:off x="153870" y="1162621"/>
            <a:ext cx="8878765" cy="49306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M1</a:t>
            </a:r>
            <a:r>
              <a:rPr lang="de-DE" altLang="de-DE" b="1" dirty="0"/>
              <a:t>: Entwurf mit ausführlicher Spezifikation zum Portal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6,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M2: Prototype ESMValTool Version läuft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9</a:t>
            </a:r>
            <a:r>
              <a:rPr lang="de-DE" altLang="de-DE" b="1" dirty="0" smtClean="0"/>
              <a:t>, </a:t>
            </a:r>
            <a:r>
              <a:rPr lang="de-DE" altLang="de-DE" dirty="0" smtClean="0">
                <a:solidFill>
                  <a:schemeClr val="hlink"/>
                </a:solidFill>
              </a:rPr>
              <a:t>DKRZ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 smtClean="0"/>
              <a:t>M3</a:t>
            </a:r>
            <a:r>
              <a:rPr lang="de-DE" altLang="de-DE" b="1" dirty="0"/>
              <a:t>: ESMValTool steht zur operationellen Laufüberwachung in der DKRZ Infrastruktur zur Verfügung [</a:t>
            </a:r>
            <a:r>
              <a:rPr lang="de-DE" altLang="de-DE" b="1" dirty="0">
                <a:solidFill>
                  <a:srgbClr val="FF0000"/>
                </a:solidFill>
              </a:rPr>
              <a:t>Monat 12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M4: Lauffähiger und getesteter Prototype für das Portal [</a:t>
            </a:r>
            <a:r>
              <a:rPr lang="de-DE" altLang="de-DE" b="1" dirty="0">
                <a:solidFill>
                  <a:srgbClr val="FF0000"/>
                </a:solidFill>
              </a:rPr>
              <a:t>Monat 15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M5: ESMValTool mit erweiterten Diagnostiken auf CMIP5 Modelldaten angewandt [</a:t>
            </a:r>
            <a:r>
              <a:rPr lang="de-DE" altLang="de-DE" b="1" dirty="0">
                <a:solidFill>
                  <a:srgbClr val="FF0000"/>
                </a:solidFill>
              </a:rPr>
              <a:t>Monat 18</a:t>
            </a:r>
            <a:r>
              <a:rPr lang="de-DE" altLang="de-DE" b="1" dirty="0" smtClean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 smtClean="0"/>
              <a:t>]</a:t>
            </a:r>
            <a:endParaRPr lang="de-DE" altLang="de-DE" b="1" dirty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M6: ESMValTool mit CMIP6 Modelldaten und Beobachtungsdaten vollständig integriert in der ESGF DKRZ Infrastruktur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24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DKRZ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M7: MPI-ESM1/2 und EMAC2 mit erweiterter ESMValTool Version evaluiert und mit anderen CMIP6 Modellen verglichen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DLR</a:t>
            </a:r>
            <a:r>
              <a:rPr lang="de-DE" altLang="de-DE" b="1" dirty="0"/>
              <a:t>]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b="1" dirty="0"/>
              <a:t>M8: Produktionssystem des Portals ist installiert [</a:t>
            </a:r>
            <a:r>
              <a:rPr lang="de-DE" altLang="de-DE" b="1" dirty="0">
                <a:solidFill>
                  <a:srgbClr val="FF0000"/>
                </a:solidFill>
              </a:rPr>
              <a:t>Monat </a:t>
            </a:r>
            <a:r>
              <a:rPr lang="de-DE" altLang="de-DE" b="1" dirty="0" smtClean="0">
                <a:solidFill>
                  <a:srgbClr val="FF0000"/>
                </a:solidFill>
              </a:rPr>
              <a:t>36</a:t>
            </a:r>
            <a:r>
              <a:rPr lang="de-DE" altLang="de-DE" b="1" dirty="0"/>
              <a:t>, </a:t>
            </a:r>
            <a:r>
              <a:rPr lang="de-DE" altLang="de-DE" dirty="0">
                <a:solidFill>
                  <a:schemeClr val="hlink"/>
                </a:solidFill>
              </a:rPr>
              <a:t>FUB</a:t>
            </a:r>
            <a:r>
              <a:rPr lang="de-DE" altLang="de-DE" b="1" dirty="0"/>
              <a:t>]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020272" y="3728065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9BBB59"/>
                </a:solidFill>
                <a:latin typeface="Arial" pitchFamily="34" charset="0"/>
                <a:cs typeface="Arial" pitchFamily="34" charset="0"/>
              </a:rPr>
              <a:t>AP 6.3 Milestone</a:t>
            </a:r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 bwMode="auto">
          <a:xfrm>
            <a:off x="1835696" y="6165304"/>
            <a:ext cx="74168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325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413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8500" indent="-1793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de-DE" altLang="de-DE" sz="2800" b="1" dirty="0" smtClean="0">
                <a:solidFill>
                  <a:srgbClr val="9BBB59"/>
                </a:solidFill>
              </a:rPr>
              <a:t>=&gt; Work in AP6.3 on time</a:t>
            </a:r>
            <a:endParaRPr lang="de-DE" altLang="de-DE" sz="2800" b="1" dirty="0">
              <a:solidFill>
                <a:srgbClr val="9BBB5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20272" y="5140604"/>
            <a:ext cx="182966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b="1" dirty="0" smtClean="0">
                <a:solidFill>
                  <a:srgbClr val="9BBB59"/>
                </a:solidFill>
                <a:latin typeface="Arial" pitchFamily="34" charset="0"/>
                <a:cs typeface="Arial" pitchFamily="34" charset="0"/>
              </a:rPr>
              <a:t>AP 6.3 Milestone</a:t>
            </a:r>
          </a:p>
        </p:txBody>
      </p:sp>
    </p:spTree>
    <p:extLst>
      <p:ext uri="{BB962C8B-B14F-4D97-AF65-F5344CB8AC3E}">
        <p14:creationId xmlns:p14="http://schemas.microsoft.com/office/powerpoint/2010/main" val="13641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1238249"/>
            <a:ext cx="5216525" cy="521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feld 1"/>
          <p:cNvSpPr txBox="1">
            <a:spLocks noChangeArrowheads="1"/>
          </p:cNvSpPr>
          <p:nvPr/>
        </p:nvSpPr>
        <p:spPr bwMode="auto">
          <a:xfrm>
            <a:off x="4833938" y="4953023"/>
            <a:ext cx="4310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itchFamily="34" charset="0"/>
              <a:buAutoNum type="arabicParenBoth" startAt="2"/>
            </a:pPr>
            <a:r>
              <a:rPr lang="en-US" altLang="de-DE" sz="1800" b="1" dirty="0">
                <a:solidFill>
                  <a:srgbClr val="376092"/>
                </a:solidFill>
                <a:latin typeface="Arial" pitchFamily="34" charset="0"/>
              </a:rPr>
              <a:t>Standardization, coordination, infrastructure, documentation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152400" y="692151"/>
            <a:ext cx="3581400" cy="1055688"/>
            <a:chOff x="152400" y="692696"/>
            <a:chExt cx="3581400" cy="1054571"/>
          </a:xfrm>
        </p:grpSpPr>
        <p:sp>
          <p:nvSpPr>
            <p:cNvPr id="43019" name="Rechteck 9"/>
            <p:cNvSpPr>
              <a:spLocks noChangeArrowheads="1"/>
            </p:cNvSpPr>
            <p:nvPr/>
          </p:nvSpPr>
          <p:spPr bwMode="auto">
            <a:xfrm>
              <a:off x="152400" y="692696"/>
              <a:ext cx="3581400" cy="645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 dirty="0">
                  <a:solidFill>
                    <a:srgbClr val="376092"/>
                  </a:solidFill>
                  <a:latin typeface="Arial" pitchFamily="34" charset="0"/>
                </a:rPr>
                <a:t>(3) CMIP-Endorsed Model Intercomparison Projects (MIPs)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 bwMode="auto">
            <a:xfrm>
              <a:off x="1023938" y="1452304"/>
              <a:ext cx="307975" cy="294963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3" name="Gruppieren 2"/>
          <p:cNvGrpSpPr>
            <a:grpSpLocks/>
          </p:cNvGrpSpPr>
          <p:nvPr/>
        </p:nvGrpSpPr>
        <p:grpSpPr bwMode="auto">
          <a:xfrm>
            <a:off x="4048156" y="773137"/>
            <a:ext cx="5095875" cy="5985351"/>
            <a:chOff x="4048125" y="773113"/>
            <a:chExt cx="5095875" cy="5985351"/>
          </a:xfrm>
        </p:grpSpPr>
        <p:sp>
          <p:nvSpPr>
            <p:cNvPr id="4" name="Rechteck 3"/>
            <p:cNvSpPr/>
            <p:nvPr/>
          </p:nvSpPr>
          <p:spPr>
            <a:xfrm>
              <a:off x="4724400" y="1308100"/>
              <a:ext cx="4343400" cy="34163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00100" lvl="2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DECK (entry card for CMIP)</a:t>
              </a:r>
            </a:p>
            <a:p>
              <a:pPr marL="1257300" lvl="2" indent="-457200">
                <a:buFont typeface="+mj-lt"/>
                <a:buAutoNum type="romanLcPeriod"/>
                <a:defRPr/>
              </a:pPr>
              <a:r>
                <a:rPr lang="en-US" dirty="0">
                  <a:solidFill>
                    <a:prstClr val="black"/>
                  </a:solidFill>
                </a:rPr>
                <a:t>AMIP simulation (~1979-2014)</a:t>
              </a:r>
            </a:p>
            <a:p>
              <a:pPr marL="1257300" lvl="2" indent="-457200">
                <a:buFont typeface="+mj-lt"/>
                <a:buAutoNum type="romanLcPeriod"/>
                <a:defRPr/>
              </a:pPr>
              <a:r>
                <a:rPr lang="en-US" dirty="0">
                  <a:solidFill>
                    <a:prstClr val="black"/>
                  </a:solidFill>
                </a:rPr>
                <a:t>Pre-industrial control simulation</a:t>
              </a:r>
            </a:p>
            <a:p>
              <a:pPr marL="1257300" lvl="2" indent="-457200">
                <a:buFont typeface="+mj-lt"/>
                <a:buAutoNum type="romanLcPeriod"/>
                <a:defRPr/>
              </a:pPr>
              <a:r>
                <a:rPr lang="en-US" dirty="0">
                  <a:solidFill>
                    <a:prstClr val="black"/>
                  </a:solidFill>
                </a:rPr>
                <a:t>1%/</a:t>
              </a:r>
              <a:r>
                <a:rPr lang="en-US" dirty="0" err="1">
                  <a:solidFill>
                    <a:prstClr val="black"/>
                  </a:solidFill>
                </a:rPr>
                <a:t>yr</a:t>
              </a:r>
              <a:r>
                <a:rPr lang="en-US" dirty="0">
                  <a:solidFill>
                    <a:prstClr val="black"/>
                  </a:solidFill>
                </a:rPr>
                <a:t> CO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 increase </a:t>
              </a:r>
            </a:p>
            <a:p>
              <a:pPr marL="1257300" lvl="2" indent="-457200">
                <a:buFont typeface="+mj-lt"/>
                <a:buAutoNum type="romanLcPeriod"/>
                <a:defRPr/>
              </a:pPr>
              <a:r>
                <a:rPr lang="en-US" dirty="0">
                  <a:solidFill>
                    <a:prstClr val="black"/>
                  </a:solidFill>
                </a:rPr>
                <a:t>Abrupt 4xCO</a:t>
              </a:r>
              <a:r>
                <a:rPr lang="en-US" baseline="-25000" dirty="0">
                  <a:solidFill>
                    <a:prstClr val="black"/>
                  </a:solidFill>
                </a:rPr>
                <a:t>2</a:t>
              </a:r>
              <a:r>
                <a:rPr lang="en-US" dirty="0">
                  <a:solidFill>
                    <a:prstClr val="black"/>
                  </a:solidFill>
                </a:rPr>
                <a:t> run</a:t>
              </a:r>
            </a:p>
            <a:p>
              <a:pPr marL="1257300" lvl="2" indent="-457200">
                <a:buFont typeface="+mj-lt"/>
                <a:buAutoNum type="romanLcPeriod"/>
                <a:defRPr/>
              </a:pPr>
              <a:endParaRPr lang="en-US" dirty="0">
                <a:solidFill>
                  <a:prstClr val="black"/>
                </a:solidFill>
              </a:endParaRPr>
            </a:p>
            <a:p>
              <a:pPr marL="800100" lvl="2">
                <a:defRPr/>
              </a:pPr>
              <a:r>
                <a:rPr lang="en-US" b="1" dirty="0">
                  <a:solidFill>
                    <a:prstClr val="black"/>
                  </a:solidFill>
                </a:rPr>
                <a:t>CMIP6 Historical Simulation (entry card for CMIP6) </a:t>
              </a:r>
            </a:p>
            <a:p>
              <a:pPr marL="1257300" lvl="2" indent="-457200">
                <a:buFont typeface="+mj-lt"/>
                <a:buAutoNum type="romanLcPeriod" startAt="5"/>
                <a:defRPr/>
              </a:pPr>
              <a:r>
                <a:rPr lang="en-US" dirty="0">
                  <a:solidFill>
                    <a:prstClr val="black"/>
                  </a:solidFill>
                </a:rPr>
                <a:t>Historical simulation using CMIP6 forcings (1850-2014)</a:t>
              </a:r>
            </a:p>
          </p:txBody>
        </p:sp>
        <p:sp>
          <p:nvSpPr>
            <p:cNvPr id="43017" name="Textfeld 1"/>
            <p:cNvSpPr txBox="1">
              <a:spLocks noChangeArrowheads="1"/>
            </p:cNvSpPr>
            <p:nvPr/>
          </p:nvSpPr>
          <p:spPr bwMode="auto">
            <a:xfrm>
              <a:off x="4833938" y="773113"/>
              <a:ext cx="43100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AutoNum type="arabicParenBoth"/>
              </a:pPr>
              <a:r>
                <a:rPr lang="en-US" altLang="de-DE" sz="1800" b="1">
                  <a:solidFill>
                    <a:srgbClr val="376092"/>
                  </a:solidFill>
                  <a:latin typeface="Arial" pitchFamily="34" charset="0"/>
                </a:rPr>
                <a:t>A handful of common experiments</a:t>
              </a:r>
            </a:p>
          </p:txBody>
        </p:sp>
        <p:sp>
          <p:nvSpPr>
            <p:cNvPr id="43018" name="Rechteck 1"/>
            <p:cNvSpPr>
              <a:spLocks noChangeArrowheads="1"/>
            </p:cNvSpPr>
            <p:nvPr/>
          </p:nvSpPr>
          <p:spPr bwMode="auto">
            <a:xfrm>
              <a:off x="4048125" y="6019800"/>
              <a:ext cx="4953000" cy="7386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lvl="1" algn="just" eaLnBrk="1" hangingPunct="1"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de-DE" sz="1400" i="1" dirty="0">
                  <a:solidFill>
                    <a:srgbClr val="000000"/>
                  </a:solidFill>
                  <a:latin typeface="Arial" pitchFamily="34" charset="0"/>
                </a:rPr>
                <a:t>DECK (Diagnosis, Evaluation, and Characterization of Klima</a:t>
              </a:r>
              <a:r>
                <a:rPr lang="de-DE" altLang="de-DE" sz="1400" i="1" dirty="0">
                  <a:solidFill>
                    <a:srgbClr val="000000"/>
                  </a:solidFill>
                  <a:latin typeface="Arial" pitchFamily="34" charset="0"/>
                </a:rPr>
                <a:t>) </a:t>
              </a:r>
              <a:r>
                <a:rPr lang="en-US" altLang="de-DE" sz="1400" i="1" dirty="0">
                  <a:solidFill>
                    <a:srgbClr val="000000"/>
                  </a:solidFill>
                  <a:latin typeface="Arial" pitchFamily="34" charset="0"/>
                </a:rPr>
                <a:t>&amp; CMIP6 Historical Simulation to be run for each model configuration used in CMIP6-Endorsed MIPs</a:t>
              </a:r>
            </a:p>
          </p:txBody>
        </p:sp>
      </p:grpSp>
      <p:sp>
        <p:nvSpPr>
          <p:cNvPr id="43014" name="Titolo 1"/>
          <p:cNvSpPr txBox="1">
            <a:spLocks/>
          </p:cNvSpPr>
          <p:nvPr/>
        </p:nvSpPr>
        <p:spPr bwMode="auto">
          <a:xfrm>
            <a:off x="141288" y="152424"/>
            <a:ext cx="85455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</a:rPr>
              <a:t>CMIP: a More Continuous and Distributed Organization </a:t>
            </a:r>
          </a:p>
        </p:txBody>
      </p:sp>
      <p:sp>
        <p:nvSpPr>
          <p:cNvPr id="43015" name="Textfeld 1"/>
          <p:cNvSpPr txBox="1">
            <a:spLocks noChangeArrowheads="1"/>
          </p:cNvSpPr>
          <p:nvPr/>
        </p:nvSpPr>
        <p:spPr bwMode="auto">
          <a:xfrm>
            <a:off x="73039" y="6551637"/>
            <a:ext cx="228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400" i="1" dirty="0">
                <a:solidFill>
                  <a:srgbClr val="000000"/>
                </a:solidFill>
                <a:latin typeface="Arial" pitchFamily="34" charset="0"/>
              </a:rPr>
              <a:t>Eyring et al., </a:t>
            </a:r>
            <a:r>
              <a:rPr lang="en-US" altLang="de-DE" sz="1400" i="1" dirty="0" smtClean="0">
                <a:solidFill>
                  <a:srgbClr val="000000"/>
                </a:solidFill>
                <a:latin typeface="Arial" pitchFamily="34" charset="0"/>
              </a:rPr>
              <a:t>GMD</a:t>
            </a:r>
            <a:r>
              <a:rPr lang="en-US" altLang="de-DE" sz="1400" i="1" dirty="0">
                <a:solidFill>
                  <a:srgbClr val="000000"/>
                </a:solidFill>
                <a:latin typeface="Arial" pitchFamily="34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9727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 txBox="1">
            <a:spLocks/>
          </p:cNvSpPr>
          <p:nvPr/>
        </p:nvSpPr>
        <p:spPr bwMode="auto">
          <a:xfrm>
            <a:off x="-3175" y="0"/>
            <a:ext cx="9147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900"/>
              </a:lnSpc>
              <a:buFont typeface="Arial" pitchFamily="34" charset="0"/>
              <a:buNone/>
            </a:pPr>
            <a:r>
              <a:rPr lang="en-US" altLang="de-DE" sz="2800" b="1" smtClean="0">
                <a:solidFill>
                  <a:srgbClr val="686868"/>
                </a:solidFill>
                <a:latin typeface="Arial" pitchFamily="34" charset="0"/>
                <a:cs typeface="Arial" pitchFamily="34" charset="0"/>
              </a:rPr>
              <a:t>CMIP6: Participating Model Groups</a:t>
            </a:r>
          </a:p>
        </p:txBody>
      </p:sp>
      <p:pic>
        <p:nvPicPr>
          <p:cNvPr id="46083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6021388"/>
            <a:ext cx="133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feld 5"/>
          <p:cNvSpPr txBox="1">
            <a:spLocks noChangeArrowheads="1"/>
          </p:cNvSpPr>
          <p:nvPr/>
        </p:nvSpPr>
        <p:spPr bwMode="auto">
          <a:xfrm>
            <a:off x="152400" y="3887788"/>
            <a:ext cx="74803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600" b="1" dirty="0" smtClean="0">
                <a:solidFill>
                  <a:srgbClr val="8064A2"/>
                </a:solidFill>
                <a:latin typeface="Arial" pitchFamily="34" charset="0"/>
                <a:cs typeface="Arial" pitchFamily="34" charset="0"/>
              </a:rPr>
              <a:t>New in CMIP: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new model groups from Germany (AWI, MESSY-Consortium)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new model groups from China (CAMS, </a:t>
            </a:r>
            <a:r>
              <a:rPr lang="en-US" alt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CasESM</a:t>
            </a: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NUIST, THU)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new model group from Brazil (INPE)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new model group from India (CCCR-IITM)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new model group from Taiwan, China (</a:t>
            </a:r>
            <a:r>
              <a:rPr lang="en-US" altLang="de-DE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TaiESM</a:t>
            </a: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new model group from USA (DOE)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new model group from Republic of Korea (NIMS-KMA, SAM0-UNICON)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new model group from South Africa / Australia (CSIR-CSIRO)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========================================</a:t>
            </a:r>
            <a:endParaRPr lang="de-DE" alt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Symbol" pitchFamily="18" charset="2"/>
              <a:buChar char="Þ"/>
              <a:defRPr/>
            </a:pPr>
            <a:r>
              <a:rPr lang="en-US" altLang="de-DE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new model groups so far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de-DE" sz="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de-DE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 Other models can join providing DECK and historical simulations are submitted</a:t>
            </a:r>
            <a:endParaRPr lang="de-DE" altLang="de-DE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28600" y="762000"/>
          <a:ext cx="8686799" cy="3048004"/>
        </p:xfrm>
        <a:graphic>
          <a:graphicData uri="http://schemas.openxmlformats.org/drawingml/2006/table">
            <a:tbl>
              <a:tblPr firstRow="1" firstCol="1" bandRow="1"/>
              <a:tblGrid>
                <a:gridCol w="330006"/>
                <a:gridCol w="1193994"/>
                <a:gridCol w="1066800"/>
                <a:gridCol w="304800"/>
                <a:gridCol w="1381163"/>
                <a:gridCol w="904836"/>
                <a:gridCol w="304800"/>
                <a:gridCol w="1371600"/>
                <a:gridCol w="1828800"/>
              </a:tblGrid>
              <a:tr h="2438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Institution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Country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Institution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Country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Institution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Country</a:t>
                      </a:r>
                      <a:endParaRPr lang="de-DE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494" marR="614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AWI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DOE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USA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EC-Earth-</a:t>
                      </a:r>
                      <a:r>
                        <a:rPr lang="de-DE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Cons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Europe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NASA-GISS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BNU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FGOALS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NCAR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CAMS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FIO-RONM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Norway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CasESM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Russia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NERC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CCCma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Canada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INPE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Brazil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NIMS-KMA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Republic</a:t>
                      </a:r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Korea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CCCR-IITM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India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IPSL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de-DE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NOAA-GFDL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CMCC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Italy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MESSY-</a:t>
                      </a:r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Cons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NUIST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CNRM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MIROC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TaiESM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Taiwan, China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CSIR-CSIRO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South </a:t>
                      </a:r>
                      <a:r>
                        <a:rPr lang="de-DE" sz="1600" b="0" kern="1200" dirty="0" err="1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Africa</a:t>
                      </a:r>
                      <a:endParaRPr lang="de-DE" sz="1600" b="0" kern="1200" dirty="0">
                        <a:solidFill>
                          <a:schemeClr val="accent4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MOHC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CSIRO-BOM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Australia</a:t>
                      </a:r>
                      <a:endParaRPr lang="de-DE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de-DE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MPI-M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de-DE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Seoul </a:t>
                      </a:r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Nat.Uni</a:t>
                      </a:r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Republic</a:t>
                      </a:r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0" kern="1200" dirty="0" err="1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de-DE" sz="1600" b="0" kern="1200" dirty="0" smtClean="0">
                          <a:solidFill>
                            <a:schemeClr val="accent4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Korea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 rot="20654952">
            <a:off x="6103938" y="4522788"/>
            <a:ext cx="2716212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models (&gt;70)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models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complex models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Higher resolution models</a:t>
            </a:r>
          </a:p>
        </p:txBody>
      </p:sp>
    </p:spTree>
    <p:extLst>
      <p:ext uri="{BB962C8B-B14F-4D97-AF65-F5344CB8AC3E}">
        <p14:creationId xmlns:p14="http://schemas.microsoft.com/office/powerpoint/2010/main" val="4154120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708525"/>
            <a:ext cx="26717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371725"/>
            <a:ext cx="27082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feld 17"/>
          <p:cNvSpPr txBox="1">
            <a:spLocks noChangeArrowheads="1"/>
          </p:cNvSpPr>
          <p:nvPr/>
        </p:nvSpPr>
        <p:spPr bwMode="auto">
          <a:xfrm>
            <a:off x="238125" y="2568575"/>
            <a:ext cx="10477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b="1">
                <a:solidFill>
                  <a:srgbClr val="FFFFFF"/>
                </a:solidFill>
              </a:rPr>
              <a:t>CMIP5 MMM</a:t>
            </a:r>
          </a:p>
        </p:txBody>
      </p:sp>
      <p:sp>
        <p:nvSpPr>
          <p:cNvPr id="47109" name="Textfeld 19"/>
          <p:cNvSpPr txBox="1">
            <a:spLocks noChangeArrowheads="1"/>
          </p:cNvSpPr>
          <p:nvPr/>
        </p:nvSpPr>
        <p:spPr bwMode="auto">
          <a:xfrm>
            <a:off x="2174875" y="3340100"/>
            <a:ext cx="1585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b="1">
                <a:solidFill>
                  <a:srgbClr val="FFFFFF"/>
                </a:solidFill>
              </a:rPr>
              <a:t>CMIP5 MMM - OBS</a:t>
            </a:r>
          </a:p>
        </p:txBody>
      </p:sp>
      <p:sp>
        <p:nvSpPr>
          <p:cNvPr id="47110" name="Textfeld 21"/>
          <p:cNvSpPr txBox="1">
            <a:spLocks noChangeArrowheads="1"/>
          </p:cNvSpPr>
          <p:nvPr/>
        </p:nvSpPr>
        <p:spPr bwMode="auto">
          <a:xfrm>
            <a:off x="163513" y="2065338"/>
            <a:ext cx="2417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i="1">
                <a:solidFill>
                  <a:srgbClr val="000000"/>
                </a:solidFill>
              </a:rPr>
              <a:t>Similar to </a:t>
            </a:r>
            <a:r>
              <a:rPr lang="de-DE" altLang="de-DE" sz="1400" b="1" i="1">
                <a:solidFill>
                  <a:srgbClr val="000000"/>
                </a:solidFill>
              </a:rPr>
              <a:t>Figure 9.7 </a:t>
            </a:r>
            <a:r>
              <a:rPr lang="de-DE" altLang="de-DE" sz="1400" i="1">
                <a:solidFill>
                  <a:srgbClr val="000000"/>
                </a:solidFill>
              </a:rPr>
              <a:t>of AR5</a:t>
            </a:r>
          </a:p>
        </p:txBody>
      </p:sp>
      <p:pic>
        <p:nvPicPr>
          <p:cNvPr id="47111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540125"/>
            <a:ext cx="25955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5"/>
          <a:stretch>
            <a:fillRect/>
          </a:stretch>
        </p:blipFill>
        <p:spPr bwMode="auto">
          <a:xfrm>
            <a:off x="6659563" y="4364038"/>
            <a:ext cx="225901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Rechteck 7"/>
          <p:cNvSpPr>
            <a:spLocks noChangeArrowheads="1"/>
          </p:cNvSpPr>
          <p:nvPr/>
        </p:nvSpPr>
        <p:spPr bwMode="auto">
          <a:xfrm>
            <a:off x="3649663" y="4365625"/>
            <a:ext cx="2516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i="1">
                <a:solidFill>
                  <a:srgbClr val="000000"/>
                </a:solidFill>
              </a:rPr>
              <a:t>Similar to </a:t>
            </a:r>
            <a:r>
              <a:rPr lang="de-DE" altLang="de-DE" sz="1400" b="1" i="1">
                <a:solidFill>
                  <a:srgbClr val="000000"/>
                </a:solidFill>
              </a:rPr>
              <a:t>Figure 9.24 </a:t>
            </a:r>
            <a:r>
              <a:rPr lang="de-DE" altLang="de-DE" sz="1400" i="1">
                <a:solidFill>
                  <a:srgbClr val="000000"/>
                </a:solidFill>
              </a:rPr>
              <a:t>of AR5</a:t>
            </a:r>
          </a:p>
        </p:txBody>
      </p:sp>
      <p:sp>
        <p:nvSpPr>
          <p:cNvPr id="47114" name="Rechteck 11"/>
          <p:cNvSpPr>
            <a:spLocks noChangeArrowheads="1"/>
          </p:cNvSpPr>
          <p:nvPr/>
        </p:nvSpPr>
        <p:spPr bwMode="auto">
          <a:xfrm>
            <a:off x="173038" y="4257675"/>
            <a:ext cx="2417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i="1">
                <a:solidFill>
                  <a:srgbClr val="000000"/>
                </a:solidFill>
              </a:rPr>
              <a:t>Similar to </a:t>
            </a:r>
            <a:r>
              <a:rPr lang="de-DE" altLang="de-DE" sz="1400" b="1" i="1">
                <a:solidFill>
                  <a:srgbClr val="000000"/>
                </a:solidFill>
              </a:rPr>
              <a:t>Figure 9.5 </a:t>
            </a:r>
            <a:r>
              <a:rPr lang="de-DE" altLang="de-DE" sz="1400" i="1">
                <a:solidFill>
                  <a:srgbClr val="000000"/>
                </a:solidFill>
              </a:rPr>
              <a:t>of AR5</a:t>
            </a:r>
          </a:p>
        </p:txBody>
      </p:sp>
      <p:sp>
        <p:nvSpPr>
          <p:cNvPr id="47115" name="Rechteck 13"/>
          <p:cNvSpPr>
            <a:spLocks noChangeArrowheads="1"/>
          </p:cNvSpPr>
          <p:nvPr/>
        </p:nvSpPr>
        <p:spPr bwMode="auto">
          <a:xfrm>
            <a:off x="6551613" y="6550025"/>
            <a:ext cx="2516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400" i="1">
                <a:solidFill>
                  <a:srgbClr val="000000"/>
                </a:solidFill>
              </a:rPr>
              <a:t>Similar to </a:t>
            </a:r>
            <a:r>
              <a:rPr lang="de-DE" altLang="de-DE" sz="1400" b="1" i="1">
                <a:solidFill>
                  <a:srgbClr val="000000"/>
                </a:solidFill>
              </a:rPr>
              <a:t>Figure 9.24 </a:t>
            </a:r>
            <a:r>
              <a:rPr lang="de-DE" altLang="de-DE" sz="1400" i="1">
                <a:solidFill>
                  <a:srgbClr val="000000"/>
                </a:solidFill>
              </a:rPr>
              <a:t>of AR5</a:t>
            </a:r>
          </a:p>
        </p:txBody>
      </p:sp>
      <p:pic>
        <p:nvPicPr>
          <p:cNvPr id="47116" name="Grafik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10585" r="3448" b="10811"/>
          <a:stretch>
            <a:fillRect/>
          </a:stretch>
        </p:blipFill>
        <p:spPr bwMode="auto">
          <a:xfrm>
            <a:off x="3124200" y="4662488"/>
            <a:ext cx="32766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bgerundetes Rechteck 31"/>
          <p:cNvSpPr/>
          <p:nvPr/>
        </p:nvSpPr>
        <p:spPr>
          <a:xfrm>
            <a:off x="3168650" y="2201863"/>
            <a:ext cx="2698750" cy="1116012"/>
          </a:xfrm>
          <a:prstGeom prst="roundRect">
            <a:avLst/>
          </a:prstGeom>
          <a:solidFill>
            <a:srgbClr val="00CC99"/>
          </a:solidFill>
          <a:ln>
            <a:solidFill>
              <a:srgbClr val="00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7118" name="Textfeld 32"/>
          <p:cNvSpPr txBox="1">
            <a:spLocks noChangeArrowheads="1"/>
          </p:cNvSpPr>
          <p:nvPr/>
        </p:nvSpPr>
        <p:spPr bwMode="auto">
          <a:xfrm>
            <a:off x="3132138" y="2282825"/>
            <a:ext cx="27003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  <a:buFontTx/>
              <a:buNone/>
            </a:pPr>
            <a:r>
              <a:rPr lang="en-US" altLang="de-DE" sz="1700" b="1">
                <a:solidFill>
                  <a:srgbClr val="FFFFFF"/>
                </a:solidFill>
                <a:cs typeface="ヒラギノ角ゴ Pro W3"/>
              </a:rPr>
              <a:t>Broad Characterization of Model Behavior </a:t>
            </a:r>
          </a:p>
          <a:p>
            <a:pPr algn="ctr" eaLnBrk="1" hangingPunct="1">
              <a:lnSpc>
                <a:spcPts val="1700"/>
              </a:lnSpc>
              <a:buFontTx/>
              <a:buNone/>
            </a:pPr>
            <a:r>
              <a:rPr lang="en-US" altLang="de-DE" sz="1500">
                <a:solidFill>
                  <a:srgbClr val="FFFFFF"/>
                </a:solidFill>
                <a:cs typeface="ヒラギノ角ゴ Pro W3"/>
              </a:rPr>
              <a:t>(incl. IPCC AR5 Chap 9 &amp; 12 diagnostics in ESMValTool)</a:t>
            </a:r>
          </a:p>
        </p:txBody>
      </p:sp>
      <p:sp>
        <p:nvSpPr>
          <p:cNvPr id="47119" name="Rechteck 11"/>
          <p:cNvSpPr>
            <a:spLocks noChangeArrowheads="1"/>
          </p:cNvSpPr>
          <p:nvPr/>
        </p:nvSpPr>
        <p:spPr bwMode="auto">
          <a:xfrm>
            <a:off x="79375" y="4533900"/>
            <a:ext cx="3124200" cy="246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000">
                <a:solidFill>
                  <a:srgbClr val="000000"/>
                </a:solidFill>
              </a:rPr>
              <a:t>Net Cloud radiative effect against </a:t>
            </a:r>
            <a:r>
              <a:rPr lang="en-GB" altLang="de-DE" sz="1000">
                <a:solidFill>
                  <a:srgbClr val="000000"/>
                </a:solidFill>
              </a:rPr>
              <a:t>CERES EBAF</a:t>
            </a:r>
            <a:endParaRPr lang="de-DE" altLang="de-DE" sz="1000" i="1">
              <a:solidFill>
                <a:srgbClr val="000000"/>
              </a:solidFill>
            </a:endParaRPr>
          </a:p>
        </p:txBody>
      </p:sp>
      <p:sp>
        <p:nvSpPr>
          <p:cNvPr id="47120" name="Textfeld 2"/>
          <p:cNvSpPr txBox="1">
            <a:spLocks noChangeArrowheads="1"/>
          </p:cNvSpPr>
          <p:nvPr/>
        </p:nvSpPr>
        <p:spPr bwMode="auto">
          <a:xfrm>
            <a:off x="3276600" y="3392488"/>
            <a:ext cx="2446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b="1">
                <a:solidFill>
                  <a:srgbClr val="00CC99"/>
                </a:solidFill>
              </a:rPr>
              <a:t>Running alongside the ESGF</a:t>
            </a:r>
          </a:p>
        </p:txBody>
      </p:sp>
      <p:sp>
        <p:nvSpPr>
          <p:cNvPr id="47121" name="Textfeld 5"/>
          <p:cNvSpPr txBox="1">
            <a:spLocks noChangeArrowheads="1"/>
          </p:cNvSpPr>
          <p:nvPr/>
        </p:nvSpPr>
        <p:spPr bwMode="auto">
          <a:xfrm>
            <a:off x="107950" y="765175"/>
            <a:ext cx="8928100" cy="984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1600">
                <a:solidFill>
                  <a:srgbClr val="000000"/>
                </a:solidFill>
              </a:rPr>
              <a:t>Tools such as the community-developed </a:t>
            </a:r>
            <a:r>
              <a:rPr lang="en-US" altLang="de-DE" sz="1600" b="1">
                <a:solidFill>
                  <a:srgbClr val="2D2DB9"/>
                </a:solidFill>
              </a:rPr>
              <a:t>Earth System Model Evaluation Tool</a:t>
            </a:r>
            <a:r>
              <a:rPr lang="en-US" altLang="de-DE" sz="1600">
                <a:solidFill>
                  <a:srgbClr val="2D2DB9"/>
                </a:solidFill>
              </a:rPr>
              <a:t> </a:t>
            </a:r>
            <a:r>
              <a:rPr lang="en-US" altLang="de-DE" sz="1600">
                <a:solidFill>
                  <a:srgbClr val="000000"/>
                </a:solidFill>
              </a:rPr>
              <a:t>(</a:t>
            </a:r>
            <a:r>
              <a:rPr lang="en-US" altLang="de-DE" sz="1600" b="1">
                <a:solidFill>
                  <a:srgbClr val="2D2DB9"/>
                </a:solidFill>
              </a:rPr>
              <a:t>ESMValTool</a:t>
            </a:r>
            <a:r>
              <a:rPr lang="en-US" altLang="de-DE" sz="1600" b="1">
                <a:solidFill>
                  <a:srgbClr val="000000"/>
                </a:solidFill>
              </a:rPr>
              <a:t>, </a:t>
            </a:r>
            <a:r>
              <a:rPr lang="en-US" altLang="de-DE" sz="1400" i="1">
                <a:solidFill>
                  <a:srgbClr val="000000"/>
                </a:solidFill>
              </a:rPr>
              <a:t>Eyring et al., ESMValTool, GMD (2016b)</a:t>
            </a:r>
            <a:r>
              <a:rPr lang="en-US" altLang="de-DE" sz="1600">
                <a:solidFill>
                  <a:srgbClr val="000000"/>
                </a:solidFill>
              </a:rPr>
              <a:t>) that includes other software packages such as the </a:t>
            </a:r>
            <a:r>
              <a:rPr lang="en-US" altLang="de-DE" sz="1600" b="1">
                <a:solidFill>
                  <a:srgbClr val="2D2DB9"/>
                </a:solidFill>
              </a:rPr>
              <a:t>NCAR CVDP </a:t>
            </a:r>
            <a:r>
              <a:rPr lang="en-US" altLang="de-DE" sz="1400" i="1">
                <a:solidFill>
                  <a:srgbClr val="000000"/>
                </a:solidFill>
              </a:rPr>
              <a:t>(Phillips et al., 2014)</a:t>
            </a:r>
            <a:r>
              <a:rPr lang="en-US" altLang="de-DE" sz="1600">
                <a:solidFill>
                  <a:srgbClr val="000000"/>
                </a:solidFill>
              </a:rPr>
              <a:t>), and the </a:t>
            </a:r>
            <a:r>
              <a:rPr lang="en-US" altLang="de-DE" sz="1600" b="1">
                <a:solidFill>
                  <a:srgbClr val="2D2DB9"/>
                </a:solidFill>
              </a:rPr>
              <a:t>PCMDI Metrics Package </a:t>
            </a:r>
            <a:r>
              <a:rPr lang="en-US" altLang="de-DE" sz="1600">
                <a:solidFill>
                  <a:srgbClr val="000000"/>
                </a:solidFill>
              </a:rPr>
              <a:t>(</a:t>
            </a:r>
            <a:r>
              <a:rPr lang="en-US" altLang="de-DE" sz="1600" b="1">
                <a:solidFill>
                  <a:srgbClr val="2D2DB9"/>
                </a:solidFill>
              </a:rPr>
              <a:t>PMP</a:t>
            </a:r>
            <a:r>
              <a:rPr lang="en-US" altLang="de-DE" sz="1600">
                <a:solidFill>
                  <a:srgbClr val="000000"/>
                </a:solidFill>
              </a:rPr>
              <a:t>, </a:t>
            </a:r>
            <a:r>
              <a:rPr lang="en-US" altLang="de-DE" sz="1400" i="1">
                <a:solidFill>
                  <a:srgbClr val="000000"/>
                </a:solidFill>
              </a:rPr>
              <a:t>Gleckler et al., EOS (2016)</a:t>
            </a:r>
            <a:r>
              <a:rPr lang="en-US" altLang="de-DE" sz="1600">
                <a:solidFill>
                  <a:srgbClr val="000000"/>
                </a:solidFill>
              </a:rPr>
              <a:t>) to produce well-established analyses as soon as CMIP model output is submitted.</a:t>
            </a:r>
          </a:p>
        </p:txBody>
      </p:sp>
      <p:sp>
        <p:nvSpPr>
          <p:cNvPr id="47122" name="Textfeld 20"/>
          <p:cNvSpPr txBox="1">
            <a:spLocks noChangeArrowheads="1"/>
          </p:cNvSpPr>
          <p:nvPr/>
        </p:nvSpPr>
        <p:spPr bwMode="auto">
          <a:xfrm>
            <a:off x="250825" y="3236913"/>
            <a:ext cx="24765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de-DE" altLang="de-DE" sz="1200" b="1">
                <a:solidFill>
                  <a:srgbClr val="FFFFFF"/>
                </a:solidFill>
              </a:rPr>
              <a:t>Monsoon Precipitation Intensity </a:t>
            </a:r>
          </a:p>
        </p:txBody>
      </p:sp>
      <p:grpSp>
        <p:nvGrpSpPr>
          <p:cNvPr id="47123" name="Gruppieren 30"/>
          <p:cNvGrpSpPr>
            <a:grpSpLocks/>
          </p:cNvGrpSpPr>
          <p:nvPr/>
        </p:nvGrpSpPr>
        <p:grpSpPr bwMode="auto">
          <a:xfrm>
            <a:off x="6011863" y="1785938"/>
            <a:ext cx="3097212" cy="2633662"/>
            <a:chOff x="35496" y="1772816"/>
            <a:chExt cx="5967916" cy="4968552"/>
          </a:xfrm>
        </p:grpSpPr>
        <p:pic>
          <p:nvPicPr>
            <p:cNvPr id="47126" name="Immagin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2" t="54634" r="19864" b="1952"/>
            <a:stretch>
              <a:fillRect/>
            </a:stretch>
          </p:blipFill>
          <p:spPr bwMode="auto">
            <a:xfrm>
              <a:off x="35496" y="1772816"/>
              <a:ext cx="5967916" cy="453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7" name="Rechteck 36"/>
            <p:cNvSpPr>
              <a:spLocks noChangeArrowheads="1"/>
            </p:cNvSpPr>
            <p:nvPr/>
          </p:nvSpPr>
          <p:spPr bwMode="auto">
            <a:xfrm>
              <a:off x="611560" y="6093296"/>
              <a:ext cx="1152128" cy="6480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lnSpc>
                  <a:spcPts val="2600"/>
                </a:lnSpc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har char="-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Arial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rgbClr val="000000"/>
                </a:solidFill>
                <a:cs typeface="ヒラギノ角ゴ Pro W3"/>
              </a:endParaRPr>
            </a:p>
          </p:txBody>
        </p:sp>
      </p:grpSp>
      <p:sp>
        <p:nvSpPr>
          <p:cNvPr id="47124" name="Textfeld 2"/>
          <p:cNvSpPr txBox="1">
            <a:spLocks noChangeArrowheads="1"/>
          </p:cNvSpPr>
          <p:nvPr/>
        </p:nvSpPr>
        <p:spPr bwMode="auto">
          <a:xfrm>
            <a:off x="6848475" y="412115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de-DE">
                <a:solidFill>
                  <a:srgbClr val="FF0000"/>
                </a:solidFill>
              </a:rPr>
              <a:t>Link to projections</a:t>
            </a:r>
          </a:p>
        </p:txBody>
      </p:sp>
      <p:sp>
        <p:nvSpPr>
          <p:cNvPr id="47125" name="Titel 1"/>
          <p:cNvSpPr txBox="1">
            <a:spLocks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sz="2400" b="1">
                <a:solidFill>
                  <a:srgbClr val="686868"/>
                </a:solidFill>
                <a:ea typeface="MS PGothic" pitchFamily="34" charset="-128"/>
              </a:rPr>
              <a:t>How to characterize the wide variety of models in CMIP6?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altLang="de-DE" b="1">
                <a:solidFill>
                  <a:srgbClr val="686868"/>
                </a:solidFill>
                <a:ea typeface="MS PGothic" pitchFamily="34" charset="-128"/>
              </a:rPr>
              <a:t>- Routine Benchmarking and Evaluation Central Part of CMIP6 -</a:t>
            </a:r>
          </a:p>
        </p:txBody>
      </p:sp>
    </p:spTree>
    <p:extLst>
      <p:ext uri="{BB962C8B-B14F-4D97-AF65-F5344CB8AC3E}">
        <p14:creationId xmlns:p14="http://schemas.microsoft.com/office/powerpoint/2010/main" val="24252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Example plots IPCC AR5 Chapter 12 in </a:t>
            </a:r>
            <a:r>
              <a:rPr lang="en-US" sz="3200" b="1" dirty="0" err="1" smtClean="0">
                <a:solidFill>
                  <a:srgbClr val="00B0F0"/>
                </a:solidFill>
                <a:cs typeface="Arial" panose="020B0604020202020204" pitchFamily="34" charset="0"/>
              </a:rPr>
              <a:t>ESMValTool</a:t>
            </a:r>
            <a:endParaRPr lang="en-US" sz="32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Figure 12.0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0" y="1125577"/>
            <a:ext cx="4216298" cy="309634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34451"/>
            <a:ext cx="3896157" cy="327859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581962"/>
            <a:ext cx="4104456" cy="172735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797985"/>
            <a:ext cx="4203700" cy="113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Diagnostics – Performance metrics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2" name="Grafik 41" descr="perfmetrics_main_ta_cycle_monthlyclim_30_glo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600400" cy="188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rafik 43" descr="perfmetrics_main_TS2000-ERA-Interim_ua_zonal_JJA_all_glo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47609"/>
            <a:ext cx="201227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rafik 50" descr="perfmetrics_main_EVAL2-SRB_rlutcs_latlon_annualclim_all_glo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64" y="980728"/>
            <a:ext cx="3402468" cy="247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/>
          <a:stretch/>
        </p:blipFill>
        <p:spPr>
          <a:xfrm>
            <a:off x="6804248" y="3904464"/>
            <a:ext cx="2105316" cy="1900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1" y="836712"/>
            <a:ext cx="386384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Examples for new diagnostics and metrics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1052736"/>
            <a:ext cx="7992888" cy="4339650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endParaRPr lang="en-US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CH</a:t>
            </a:r>
            <a:r>
              <a:rPr lang="en-US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diagnostics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Emergent constraints (LTMI, southern ITCZ index, tropical mid-tropospheric asymmetry index)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Indices for extreme events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IPCC AR5 chapter 9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IPCC AR5 chapter 12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Land-atmosphere coupling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 cover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Precipitation – soil moisture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Shifts in Austral jets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Snowfall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Soil moisture</a:t>
            </a:r>
          </a:p>
          <a:p>
            <a:pPr marL="285750" indent="-2857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Sea surface temperature</a:t>
            </a:r>
          </a:p>
        </p:txBody>
      </p:sp>
    </p:spTree>
    <p:extLst>
      <p:ext uri="{BB962C8B-B14F-4D97-AF65-F5344CB8AC3E}">
        <p14:creationId xmlns:p14="http://schemas.microsoft.com/office/powerpoint/2010/main" val="22455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Examples of new observational datasets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1449288"/>
            <a:ext cx="8363272" cy="3908762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ACCESS-2 (conccnd5,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conccnd10)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Asmill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(aerosol size)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CFSR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psl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CloudSat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ESA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CCI AEROSOL (od550aer, abs550, od550lt1aer, od870aer)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ESA CCI CLOUD 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clwvi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clivi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ESA CCI GHG (xco2, xch4)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ESA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CCI OZONE (tro3,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tropoz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toz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ESA CCI SEAICE (sic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​</a:t>
            </a:r>
            <a:r>
              <a:rPr lang="en-US" dirty="0" smtClean="0">
                <a:solidFill>
                  <a:prstClr val="black"/>
                </a:solidFill>
              </a:rPr>
              <a:t>ESA CCI SOILMOISTURE (</a:t>
            </a:r>
            <a:r>
              <a:rPr lang="en-US" dirty="0" err="1" smtClean="0">
                <a:solidFill>
                  <a:prstClr val="black"/>
                </a:solidFill>
              </a:rPr>
              <a:t>sm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ESA CCI SST (</a:t>
            </a:r>
            <a:r>
              <a:rPr lang="en-US" dirty="0" err="1" smtClean="0">
                <a:solidFill>
                  <a:prstClr val="black"/>
                </a:solidFill>
              </a:rPr>
              <a:t>ts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ESRL (surface CO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HadCRUT4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HIPPO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mmrbc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HWSD (soil carbon content)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ISCCP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albisccp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clisccp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cltisccp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cttisccp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JMA-TRANSCOM (CO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exchange)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LAI3g (leaf area index)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MTE (gross primary productivity of carbon)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NDP (vegetation carbon content)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NIWA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TOMS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toz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WHOI-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OAFlux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hfls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hfss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>
            <a:off x="457200" y="745540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Aerosols/chemistry/meteorology/land/ocean/sea ice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93826"/>
            <a:ext cx="9144000" cy="51489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ESMValTool version </a:t>
            </a:r>
            <a:r>
              <a:rPr lang="en-US" sz="2400" dirty="0" smtClean="0">
                <a:solidFill>
                  <a:srgbClr val="68686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1.0 released as open source software</a:t>
            </a:r>
            <a:endParaRPr lang="en-US" sz="2400" dirty="0">
              <a:solidFill>
                <a:srgbClr val="686868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691644" y="851222"/>
            <a:ext cx="5272336" cy="53860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Community </a:t>
            </a:r>
            <a:r>
              <a:rPr lang="en-US" sz="1500" b="1" dirty="0">
                <a:solidFill>
                  <a:srgbClr val="000000"/>
                </a:solidFill>
                <a:latin typeface="Arial"/>
              </a:rPr>
              <a:t>diagnostics and performance metrics tool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for the evaluation of Earth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Arial"/>
              </a:rPr>
              <a:t>Standardized model evaluation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can be performed against 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observations,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against 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other models or to compare different versions of the same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Many 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diagnostics and performance metrics covering </a:t>
            </a:r>
            <a:r>
              <a:rPr lang="en-US" sz="1500" b="1" dirty="0">
                <a:solidFill>
                  <a:srgbClr val="000000"/>
                </a:solidFill>
                <a:latin typeface="Arial"/>
              </a:rPr>
              <a:t>different aspects of the Earth System 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(dynamics, radiation, clouds, carbon cycle, chemistry, aerosol, sea-ice, etc.) and their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interactions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/>
              </a:rPr>
              <a:t>Well-established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analysis based on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peer-reviewed literature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Ensuring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b="1" dirty="0" smtClean="0">
                <a:solidFill>
                  <a:srgbClr val="FF0000"/>
                </a:solidFill>
                <a:latin typeface="Arial"/>
              </a:rPr>
              <a:t>traceability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 and </a:t>
            </a:r>
            <a:r>
              <a:rPr lang="en-US" sz="1500" b="1" dirty="0" smtClean="0">
                <a:solidFill>
                  <a:srgbClr val="FF0000"/>
                </a:solidFill>
                <a:latin typeface="Arial"/>
              </a:rPr>
              <a:t>provenance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(e.g. input data, metadata, diagnostics (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</a:rPr>
              <a:t>incl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 .citation), tool version,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</a:rPr>
              <a:t>doi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Currently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≈ </a:t>
            </a:r>
            <a:r>
              <a:rPr lang="en-US" sz="1500" b="1" dirty="0">
                <a:solidFill>
                  <a:srgbClr val="000000"/>
                </a:solidFill>
                <a:latin typeface="Arial"/>
              </a:rPr>
              <a:t>80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scientist </a:t>
            </a:r>
            <a:r>
              <a:rPr lang="en-US" sz="1500" dirty="0">
                <a:solidFill>
                  <a:srgbClr val="000000"/>
                </a:solidFill>
                <a:latin typeface="Arial"/>
              </a:rPr>
              <a:t>from &gt;30 institutions part of the development team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 and 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&gt; 120 users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Development in several projects </a:t>
            </a:r>
            <a:r>
              <a:rPr lang="en-US" sz="1500" dirty="0" smtClean="0">
                <a:solidFill>
                  <a:srgbClr val="000000"/>
                </a:solidFill>
                <a:latin typeface="Arial"/>
              </a:rPr>
              <a:t>(e.g. APPLICATE, CRESCENDO, C3S-MAGIC, ESA CMUG, PRIMAVERA)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Arial"/>
              </a:rPr>
              <a:t>Rapidly </a:t>
            </a:r>
            <a:r>
              <a:rPr lang="en-US" sz="1500" b="1" dirty="0" smtClean="0">
                <a:solidFill>
                  <a:srgbClr val="000000"/>
                </a:solidFill>
                <a:latin typeface="Arial"/>
              </a:rPr>
              <a:t>expanding</a:t>
            </a:r>
            <a:endParaRPr lang="en-US" sz="15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5" y="956953"/>
            <a:ext cx="2603369" cy="527831"/>
          </a:xfrm>
          <a:prstGeom prst="rect">
            <a:avLst/>
          </a:prstGeom>
        </p:spPr>
      </p:pic>
      <p:sp>
        <p:nvSpPr>
          <p:cNvPr id="16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86000" y="125999"/>
            <a:ext cx="1533300" cy="13464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z="800" dirty="0">
                <a:solidFill>
                  <a:srgbClr val="686868"/>
                </a:solidFill>
              </a:rPr>
              <a:t>DLR.de  •  Chart </a:t>
            </a:r>
            <a:fld id="{18C7CB6D-895A-4F21-B0E7-2185F6FE5534}" type="slidenum">
              <a:rPr lang="en-GB" sz="800">
                <a:solidFill>
                  <a:srgbClr val="686868"/>
                </a:solidFill>
              </a:rPr>
              <a:pPr>
                <a:defRPr/>
              </a:pPr>
              <a:t>9</a:t>
            </a:fld>
            <a:endParaRPr lang="en-GB" sz="800" dirty="0">
              <a:solidFill>
                <a:srgbClr val="686868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5496" y="1268760"/>
            <a:ext cx="336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/>
              </a:rPr>
              <a:t>http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://www.esmvaltool.org/</a:t>
            </a:r>
          </a:p>
          <a:p>
            <a:pPr algn="ctr">
              <a:defRPr/>
            </a:pPr>
            <a:r>
              <a:rPr lang="de-DE" sz="1400" i="1" dirty="0">
                <a:solidFill>
                  <a:prstClr val="black"/>
                </a:solidFill>
                <a:latin typeface="Calibri"/>
              </a:rPr>
              <a:t>Eyring et al., </a:t>
            </a:r>
            <a:r>
              <a:rPr lang="de-DE" sz="1400" i="1" dirty="0" smtClean="0">
                <a:solidFill>
                  <a:prstClr val="black"/>
                </a:solidFill>
                <a:latin typeface="Calibri"/>
              </a:rPr>
              <a:t>GMD, ESMValTool v1.0, 2016</a:t>
            </a:r>
            <a:endParaRPr lang="de-DE" sz="14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" y="1997551"/>
            <a:ext cx="1386980" cy="1828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0" y="2226150"/>
            <a:ext cx="1305667" cy="18478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380" y="2890575"/>
            <a:ext cx="1524000" cy="1871551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1" name="Grafik 1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5" t="3302" b="81767"/>
          <a:stretch/>
        </p:blipFill>
        <p:spPr>
          <a:xfrm>
            <a:off x="1768212" y="5229200"/>
            <a:ext cx="1660403" cy="631238"/>
          </a:xfrm>
          <a:prstGeom prst="rect">
            <a:avLst/>
          </a:prstGeom>
        </p:spPr>
      </p:pic>
      <p:pic>
        <p:nvPicPr>
          <p:cNvPr id="12" name="Grafik 11">
            <a:hlinkClick r:id="rId8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3302" r="41307" b="81768"/>
          <a:stretch/>
        </p:blipFill>
        <p:spPr>
          <a:xfrm>
            <a:off x="367916" y="5229200"/>
            <a:ext cx="1350522" cy="6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EH_blue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0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abb86b-5a44-48b8-a926-325ac05e9486">NQ4MZZS4P7MC-13-305</_dlc_DocId>
    <_dlc_DocIdUrl xmlns="25abb86b-5a44-48b8-a926-325ac05e9486">
      <Url>https://teamsites-extranet.dlr.de/pa/ESMValTool/ESMValGroup/_layouts/DocIdRedir.aspx?ID=NQ4MZZS4P7MC-13-305</Url>
      <Description>NQ4MZZS4P7MC-13-305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68698610F924B9DEA7E3A29873584" ma:contentTypeVersion="0" ma:contentTypeDescription="Create a new document." ma:contentTypeScope="" ma:versionID="87ac8d2f92906f0fab1a2e82674eae82">
  <xsd:schema xmlns:xsd="http://www.w3.org/2001/XMLSchema" xmlns:xs="http://www.w3.org/2001/XMLSchema" xmlns:p="http://schemas.microsoft.com/office/2006/metadata/properties" xmlns:ns2="25abb86b-5a44-48b8-a926-325ac05e9486" targetNamespace="http://schemas.microsoft.com/office/2006/metadata/properties" ma:root="true" ma:fieldsID="16f7f832a01c42a3821dc03ecd507d54" ns2:_="">
    <xsd:import namespace="25abb86b-5a44-48b8-a926-325ac05e94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b86b-5a44-48b8-a926-325ac05e94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348B314-0BD0-4FA4-9DCF-9DA99695E522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5abb86b-5a44-48b8-a926-325ac05e9486"/>
  </ds:schemaRefs>
</ds:datastoreItem>
</file>

<file path=customXml/itemProps2.xml><?xml version="1.0" encoding="utf-8"?>
<ds:datastoreItem xmlns:ds="http://schemas.openxmlformats.org/officeDocument/2006/customXml" ds:itemID="{0F1EA558-C4E7-44ED-840B-AA7D4B80F8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FF9D4-9BDA-43D0-BD8D-14A74DF76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bb86b-5a44-48b8-a926-325ac05e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AB6E03E-B9DA-455B-9552-A5FBE61416A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1366</Words>
  <Application>Microsoft Office PowerPoint</Application>
  <PresentationFormat>Bildschirmpräsentation (4:3)</PresentationFormat>
  <Paragraphs>307</Paragraphs>
  <Slides>13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DLR-Präsentation 4:3 Englisch</vt:lpstr>
      <vt:lpstr>CEH_blue_content</vt:lpstr>
      <vt:lpstr>Office-tema</vt:lpstr>
      <vt:lpstr>3_DLR-Präsentation 4:3 Englisch</vt:lpstr>
      <vt:lpstr>10_DLR-Präsentation 4:3 Englisch</vt:lpstr>
      <vt:lpstr>2_DLR-Präsentation 4:3 Englisch</vt:lpstr>
      <vt:lpstr>Supporting CMIP6 Simulations with the ESMValTool</vt:lpstr>
      <vt:lpstr>PowerPoint-Präsentation</vt:lpstr>
      <vt:lpstr>PowerPoint-Präsentation</vt:lpstr>
      <vt:lpstr>PowerPoint-Präsentation</vt:lpstr>
      <vt:lpstr>Example plots IPCC AR5 Chapter 12 in ESMValTool</vt:lpstr>
      <vt:lpstr>PowerPoint-Präsentation</vt:lpstr>
      <vt:lpstr>PowerPoint-Präsentation</vt:lpstr>
      <vt:lpstr>PowerPoint-Präsentation</vt:lpstr>
      <vt:lpstr>ESMValTool version 1.0 released as open source software</vt:lpstr>
      <vt:lpstr>Example for integration of the ESMValTool into the CMIP6 Workflow at the DKRZ* </vt:lpstr>
      <vt:lpstr>PowerPoint-Präsentation</vt:lpstr>
      <vt:lpstr>Reproducibility &amp; Provenance of evaluation results </vt:lpstr>
      <vt:lpstr>ESMValTool  Related Milestones in CMIP6-DICAD - Standardisierte Diagnostiken und Modellevaluation (AP6) - 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Mayerhofer, Ludwig</dc:creator>
  <cp:lastModifiedBy>Bock, Lisa</cp:lastModifiedBy>
  <cp:revision>413</cp:revision>
  <dcterms:created xsi:type="dcterms:W3CDTF">2012-06-19T06:51:55Z</dcterms:created>
  <dcterms:modified xsi:type="dcterms:W3CDTF">2017-11-09T09:57:06Z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0x0101004A868698610F924B9DEA7E3A29873584</vt:lpwstr>
  </property>
  <property fmtid="{D5CDD505-2E9C-101B-9397-08002B2CF9AE}" pid="3" name="_dlc_DocIdItemGuid">
    <vt:lpwstr>6fae8ffb-6b52-4e20-a03e-886b137dafd6</vt:lpwstr>
  </property>
</Properties>
</file>