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51" r:id="rId1"/>
  </p:sldMasterIdLst>
  <p:notesMasterIdLst>
    <p:notesMasterId r:id="rId14"/>
  </p:notesMasterIdLst>
  <p:handoutMasterIdLst>
    <p:handoutMasterId r:id="rId15"/>
  </p:handoutMasterIdLst>
  <p:sldIdLst>
    <p:sldId id="521" r:id="rId2"/>
    <p:sldId id="632" r:id="rId3"/>
    <p:sldId id="634" r:id="rId4"/>
    <p:sldId id="639" r:id="rId5"/>
    <p:sldId id="636" r:id="rId6"/>
    <p:sldId id="641" r:id="rId7"/>
    <p:sldId id="640" r:id="rId8"/>
    <p:sldId id="637" r:id="rId9"/>
    <p:sldId id="643" r:id="rId10"/>
    <p:sldId id="638" r:id="rId11"/>
    <p:sldId id="642" r:id="rId12"/>
    <p:sldId id="631" r:id="rId13"/>
  </p:sldIdLst>
  <p:sldSz cx="9144000" cy="6858000" type="screen4x3"/>
  <p:notesSz cx="6858000" cy="9872663"/>
  <p:defaultTextStyle>
    <a:defPPr>
      <a:defRPr lang="de-DE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D4B9B"/>
    <a:srgbClr val="009900"/>
    <a:srgbClr val="0066CC"/>
    <a:srgbClr val="87DD9E"/>
    <a:srgbClr val="87DD91"/>
    <a:srgbClr val="72D0A1"/>
    <a:srgbClr val="00FF00"/>
    <a:srgbClr val="99FF99"/>
    <a:srgbClr val="FF7979"/>
    <a:srgbClr val="00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2DE63D5-997A-4646-A377-4702673A728D}" styleName="Helle Formatvorlage 2 - Akz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583" autoAdjust="0"/>
    <p:restoredTop sz="89499" autoAdjust="0"/>
  </p:normalViewPr>
  <p:slideViewPr>
    <p:cSldViewPr>
      <p:cViewPr varScale="1">
        <p:scale>
          <a:sx n="62" d="100"/>
          <a:sy n="62" d="100"/>
        </p:scale>
        <p:origin x="-1428" y="-78"/>
      </p:cViewPr>
      <p:guideLst>
        <p:guide orient="horz" pos="3022"/>
        <p:guide orient="horz" pos="2659"/>
        <p:guide orient="horz" pos="2614"/>
        <p:guide orient="horz" pos="3385"/>
        <p:guide orient="horz" pos="663"/>
        <p:guide orient="horz" pos="1389"/>
        <p:guide pos="1973"/>
        <p:guide pos="2608"/>
        <p:guide pos="158"/>
        <p:guide pos="340"/>
        <p:guide pos="5556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50" d="100"/>
        <a:sy n="50" d="100"/>
      </p:scale>
      <p:origin x="0" y="0"/>
    </p:cViewPr>
  </p:sorterViewPr>
  <p:notesViewPr>
    <p:cSldViewPr>
      <p:cViewPr varScale="1">
        <p:scale>
          <a:sx n="57" d="100"/>
          <a:sy n="57" d="100"/>
        </p:scale>
        <p:origin x="-2731" y="-96"/>
      </p:cViewPr>
      <p:guideLst>
        <p:guide orient="horz" pos="3110"/>
        <p:guide pos="216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15C7A55-7BFC-4D5B-9207-F7CF74E1BF9D}" type="doc">
      <dgm:prSet loTypeId="urn:microsoft.com/office/officeart/2005/8/layout/equation2" loCatId="process" qsTypeId="urn:microsoft.com/office/officeart/2005/8/quickstyle/simple1" qsCatId="simple" csTypeId="urn:microsoft.com/office/officeart/2005/8/colors/accent1_2" csCatId="accent1" phldr="1"/>
      <dgm:spPr/>
    </dgm:pt>
    <dgm:pt modelId="{597C7900-2DBC-4A8E-8D18-BE9CD6EAA1BD}">
      <dgm:prSet phldrT="[Text]" custT="1"/>
      <dgm:spPr>
        <a:solidFill>
          <a:srgbClr val="009900"/>
        </a:solidFill>
      </dgm:spPr>
      <dgm:t>
        <a:bodyPr/>
        <a:lstStyle/>
        <a:p>
          <a:r>
            <a:rPr lang="de-DE" sz="2000" b="1" dirty="0" smtClean="0">
              <a:latin typeface="Franklin Gothic Medium" panose="020B0603020102020204" pitchFamily="34" charset="0"/>
            </a:rPr>
            <a:t>ICON </a:t>
          </a:r>
          <a:r>
            <a:rPr lang="de-DE" sz="2000" b="1" dirty="0" err="1" smtClean="0">
              <a:latin typeface="Franklin Gothic Medium" panose="020B0603020102020204" pitchFamily="34" charset="0"/>
            </a:rPr>
            <a:t>climate</a:t>
          </a:r>
          <a:r>
            <a:rPr lang="de-DE" sz="2000" b="1" dirty="0" smtClean="0">
              <a:latin typeface="Franklin Gothic Medium" panose="020B0603020102020204" pitchFamily="34" charset="0"/>
            </a:rPr>
            <a:t> </a:t>
          </a:r>
          <a:r>
            <a:rPr lang="de-DE" sz="2000" dirty="0" smtClean="0">
              <a:latin typeface="Franklin Gothic Medium" panose="020B0603020102020204" pitchFamily="34" charset="0"/>
            </a:rPr>
            <a:t>AMIP</a:t>
          </a:r>
          <a:endParaRPr lang="de-DE" sz="2000" dirty="0">
            <a:latin typeface="Franklin Gothic Medium" panose="020B0603020102020204" pitchFamily="34" charset="0"/>
          </a:endParaRPr>
        </a:p>
      </dgm:t>
    </dgm:pt>
    <dgm:pt modelId="{D0C1B5D8-9D78-47F9-9D18-239690A3AC76}" type="parTrans" cxnId="{BE7206FA-CBD7-43BE-8518-12E052D5E67F}">
      <dgm:prSet/>
      <dgm:spPr/>
      <dgm:t>
        <a:bodyPr/>
        <a:lstStyle/>
        <a:p>
          <a:endParaRPr lang="de-DE"/>
        </a:p>
      </dgm:t>
    </dgm:pt>
    <dgm:pt modelId="{45BEB75C-6898-4463-BA6E-762557588A1C}" type="sibTrans" cxnId="{BE7206FA-CBD7-43BE-8518-12E052D5E67F}">
      <dgm:prSet/>
      <dgm:spPr>
        <a:solidFill>
          <a:srgbClr val="C00000"/>
        </a:solidFill>
      </dgm:spPr>
      <dgm:t>
        <a:bodyPr/>
        <a:lstStyle/>
        <a:p>
          <a:endParaRPr lang="de-DE">
            <a:solidFill>
              <a:srgbClr val="FF0000"/>
            </a:solidFill>
          </a:endParaRPr>
        </a:p>
      </dgm:t>
    </dgm:pt>
    <dgm:pt modelId="{A1973F33-008F-4F07-A2C8-E092D7DDCEBC}">
      <dgm:prSet phldrT="[Text]" custT="1"/>
      <dgm:spPr>
        <a:solidFill>
          <a:srgbClr val="2D4B9B"/>
        </a:solidFill>
      </dgm:spPr>
      <dgm:t>
        <a:bodyPr/>
        <a:lstStyle/>
        <a:p>
          <a:r>
            <a:rPr lang="de-DE" sz="2000" b="1" dirty="0" smtClean="0">
              <a:latin typeface="Franklin Gothic Medium" panose="020B0603020102020204" pitchFamily="34" charset="0"/>
            </a:rPr>
            <a:t>ICON-EU NWP</a:t>
          </a:r>
          <a:endParaRPr lang="de-DE" sz="2000" dirty="0">
            <a:latin typeface="Franklin Gothic Medium" panose="020B0603020102020204" pitchFamily="34" charset="0"/>
          </a:endParaRPr>
        </a:p>
      </dgm:t>
    </dgm:pt>
    <dgm:pt modelId="{35698B1C-5F35-4CFB-9852-BDCD5F0CCB67}" type="parTrans" cxnId="{E33024C1-C50E-4A00-87E8-18F362187D7C}">
      <dgm:prSet/>
      <dgm:spPr/>
      <dgm:t>
        <a:bodyPr/>
        <a:lstStyle/>
        <a:p>
          <a:endParaRPr lang="de-DE"/>
        </a:p>
      </dgm:t>
    </dgm:pt>
    <dgm:pt modelId="{7DF7F11A-3468-41C2-A9F9-4068AC06BB7E}" type="sibTrans" cxnId="{E33024C1-C50E-4A00-87E8-18F362187D7C}">
      <dgm:prSet/>
      <dgm:spPr>
        <a:solidFill>
          <a:srgbClr val="C00000"/>
        </a:solidFill>
      </dgm:spPr>
      <dgm:t>
        <a:bodyPr/>
        <a:lstStyle/>
        <a:p>
          <a:endParaRPr lang="de-DE"/>
        </a:p>
      </dgm:t>
    </dgm:pt>
    <dgm:pt modelId="{120E3831-E4B8-49CB-8619-42BC59B11FA8}">
      <dgm:prSet phldrT="[Text]" custT="1"/>
      <dgm:spPr>
        <a:solidFill>
          <a:srgbClr val="FFC000"/>
        </a:solidFill>
        <a:effectLst>
          <a:softEdge rad="12700"/>
        </a:effectLst>
      </dgm:spPr>
      <dgm:t>
        <a:bodyPr/>
        <a:lstStyle/>
        <a:p>
          <a:r>
            <a:rPr lang="de-DE" sz="4000" b="1" dirty="0" smtClean="0">
              <a:solidFill>
                <a:schemeClr val="tx1">
                  <a:lumMod val="85000"/>
                  <a:lumOff val="15000"/>
                </a:schemeClr>
              </a:solidFill>
              <a:latin typeface="Franklin Gothic Medium" panose="020B0603020102020204" pitchFamily="34" charset="0"/>
            </a:rPr>
            <a:t>ICON-</a:t>
          </a:r>
          <a:r>
            <a:rPr lang="de-DE" sz="4000" b="1" dirty="0" err="1" smtClean="0">
              <a:solidFill>
                <a:schemeClr val="tx1">
                  <a:lumMod val="85000"/>
                  <a:lumOff val="15000"/>
                </a:schemeClr>
              </a:solidFill>
              <a:latin typeface="Franklin Gothic Medium" panose="020B0603020102020204" pitchFamily="34" charset="0"/>
            </a:rPr>
            <a:t>EUcli</a:t>
          </a:r>
          <a:endParaRPr lang="de-DE" sz="4000" b="1" dirty="0">
            <a:solidFill>
              <a:schemeClr val="tx1">
                <a:lumMod val="85000"/>
                <a:lumOff val="15000"/>
              </a:schemeClr>
            </a:solidFill>
            <a:latin typeface="Franklin Gothic Medium" panose="020B0603020102020204" pitchFamily="34" charset="0"/>
          </a:endParaRPr>
        </a:p>
      </dgm:t>
    </dgm:pt>
    <dgm:pt modelId="{30891A0E-55BB-4542-80AF-227D8E8B275D}" type="parTrans" cxnId="{FC054FE2-6DD4-4F55-8F59-44DCACD17FF2}">
      <dgm:prSet/>
      <dgm:spPr/>
      <dgm:t>
        <a:bodyPr/>
        <a:lstStyle/>
        <a:p>
          <a:endParaRPr lang="de-DE"/>
        </a:p>
      </dgm:t>
    </dgm:pt>
    <dgm:pt modelId="{4574F3AC-6C3B-462D-85DE-7DE0B94468F4}" type="sibTrans" cxnId="{FC054FE2-6DD4-4F55-8F59-44DCACD17FF2}">
      <dgm:prSet/>
      <dgm:spPr/>
      <dgm:t>
        <a:bodyPr/>
        <a:lstStyle/>
        <a:p>
          <a:endParaRPr lang="de-DE"/>
        </a:p>
      </dgm:t>
    </dgm:pt>
    <dgm:pt modelId="{53EC01C2-A143-4D2F-B247-2883420BEC3C}" type="pres">
      <dgm:prSet presAssocID="{615C7A55-7BFC-4D5B-9207-F7CF74E1BF9D}" presName="Name0" presStyleCnt="0">
        <dgm:presLayoutVars>
          <dgm:dir/>
          <dgm:resizeHandles val="exact"/>
        </dgm:presLayoutVars>
      </dgm:prSet>
      <dgm:spPr/>
    </dgm:pt>
    <dgm:pt modelId="{2C3D4A47-FB0C-4313-AA47-E15F891B35CB}" type="pres">
      <dgm:prSet presAssocID="{615C7A55-7BFC-4D5B-9207-F7CF74E1BF9D}" presName="vNodes" presStyleCnt="0"/>
      <dgm:spPr/>
    </dgm:pt>
    <dgm:pt modelId="{F2F565C7-42C1-48A4-8AAF-1929E9BFD4BA}" type="pres">
      <dgm:prSet presAssocID="{597C7900-2DBC-4A8E-8D18-BE9CD6EAA1BD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E07017B7-CB6F-427D-ADAB-E270109E307E}" type="pres">
      <dgm:prSet presAssocID="{45BEB75C-6898-4463-BA6E-762557588A1C}" presName="spacerT" presStyleCnt="0"/>
      <dgm:spPr/>
    </dgm:pt>
    <dgm:pt modelId="{1ED16284-0478-4E7F-AF7A-7EEAC50C70A5}" type="pres">
      <dgm:prSet presAssocID="{45BEB75C-6898-4463-BA6E-762557588A1C}" presName="sibTrans" presStyleLbl="sibTrans2D1" presStyleIdx="0" presStyleCnt="2"/>
      <dgm:spPr/>
      <dgm:t>
        <a:bodyPr/>
        <a:lstStyle/>
        <a:p>
          <a:endParaRPr lang="de-DE"/>
        </a:p>
      </dgm:t>
    </dgm:pt>
    <dgm:pt modelId="{00A1CDCA-9C74-4030-A924-34F7A369B8DF}" type="pres">
      <dgm:prSet presAssocID="{45BEB75C-6898-4463-BA6E-762557588A1C}" presName="spacerB" presStyleCnt="0"/>
      <dgm:spPr/>
    </dgm:pt>
    <dgm:pt modelId="{08E351A2-5E38-48C2-A980-C47454FE48E9}" type="pres">
      <dgm:prSet presAssocID="{A1973F33-008F-4F07-A2C8-E092D7DDCEBC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DFBE6D63-57E7-4823-813B-0B1C68885CBC}" type="pres">
      <dgm:prSet presAssocID="{615C7A55-7BFC-4D5B-9207-F7CF74E1BF9D}" presName="sibTransLast" presStyleLbl="sibTrans2D1" presStyleIdx="1" presStyleCnt="2"/>
      <dgm:spPr/>
      <dgm:t>
        <a:bodyPr/>
        <a:lstStyle/>
        <a:p>
          <a:endParaRPr lang="de-DE"/>
        </a:p>
      </dgm:t>
    </dgm:pt>
    <dgm:pt modelId="{F65E114D-201D-44C0-8C8E-CAB1E291D4E5}" type="pres">
      <dgm:prSet presAssocID="{615C7A55-7BFC-4D5B-9207-F7CF74E1BF9D}" presName="connectorText" presStyleLbl="sibTrans2D1" presStyleIdx="1" presStyleCnt="2"/>
      <dgm:spPr/>
      <dgm:t>
        <a:bodyPr/>
        <a:lstStyle/>
        <a:p>
          <a:endParaRPr lang="de-DE"/>
        </a:p>
      </dgm:t>
    </dgm:pt>
    <dgm:pt modelId="{F0FFA1A4-78E6-42B7-87C0-8DF35CDA2A92}" type="pres">
      <dgm:prSet presAssocID="{615C7A55-7BFC-4D5B-9207-F7CF74E1BF9D}" presName="last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</dgm:ptLst>
  <dgm:cxnLst>
    <dgm:cxn modelId="{E33024C1-C50E-4A00-87E8-18F362187D7C}" srcId="{615C7A55-7BFC-4D5B-9207-F7CF74E1BF9D}" destId="{A1973F33-008F-4F07-A2C8-E092D7DDCEBC}" srcOrd="1" destOrd="0" parTransId="{35698B1C-5F35-4CFB-9852-BDCD5F0CCB67}" sibTransId="{7DF7F11A-3468-41C2-A9F9-4068AC06BB7E}"/>
    <dgm:cxn modelId="{FC054FE2-6DD4-4F55-8F59-44DCACD17FF2}" srcId="{615C7A55-7BFC-4D5B-9207-F7CF74E1BF9D}" destId="{120E3831-E4B8-49CB-8619-42BC59B11FA8}" srcOrd="2" destOrd="0" parTransId="{30891A0E-55BB-4542-80AF-227D8E8B275D}" sibTransId="{4574F3AC-6C3B-462D-85DE-7DE0B94468F4}"/>
    <dgm:cxn modelId="{FD37F541-A0EC-4EF5-AC5A-B73BF5EB8BE8}" type="presOf" srcId="{615C7A55-7BFC-4D5B-9207-F7CF74E1BF9D}" destId="{53EC01C2-A143-4D2F-B247-2883420BEC3C}" srcOrd="0" destOrd="0" presId="urn:microsoft.com/office/officeart/2005/8/layout/equation2"/>
    <dgm:cxn modelId="{6328E097-1D16-4B5C-95C0-84EB8D2F111A}" type="presOf" srcId="{45BEB75C-6898-4463-BA6E-762557588A1C}" destId="{1ED16284-0478-4E7F-AF7A-7EEAC50C70A5}" srcOrd="0" destOrd="0" presId="urn:microsoft.com/office/officeart/2005/8/layout/equation2"/>
    <dgm:cxn modelId="{AFBDDCC9-436B-4FF9-A471-850145C214BB}" type="presOf" srcId="{7DF7F11A-3468-41C2-A9F9-4068AC06BB7E}" destId="{DFBE6D63-57E7-4823-813B-0B1C68885CBC}" srcOrd="0" destOrd="0" presId="urn:microsoft.com/office/officeart/2005/8/layout/equation2"/>
    <dgm:cxn modelId="{65142385-0EA1-4F55-8A08-D75DAB61F423}" type="presOf" srcId="{7DF7F11A-3468-41C2-A9F9-4068AC06BB7E}" destId="{F65E114D-201D-44C0-8C8E-CAB1E291D4E5}" srcOrd="1" destOrd="0" presId="urn:microsoft.com/office/officeart/2005/8/layout/equation2"/>
    <dgm:cxn modelId="{C0BC4684-6C68-4416-9770-BED4B74EE291}" type="presOf" srcId="{A1973F33-008F-4F07-A2C8-E092D7DDCEBC}" destId="{08E351A2-5E38-48C2-A980-C47454FE48E9}" srcOrd="0" destOrd="0" presId="urn:microsoft.com/office/officeart/2005/8/layout/equation2"/>
    <dgm:cxn modelId="{BE7206FA-CBD7-43BE-8518-12E052D5E67F}" srcId="{615C7A55-7BFC-4D5B-9207-F7CF74E1BF9D}" destId="{597C7900-2DBC-4A8E-8D18-BE9CD6EAA1BD}" srcOrd="0" destOrd="0" parTransId="{D0C1B5D8-9D78-47F9-9D18-239690A3AC76}" sibTransId="{45BEB75C-6898-4463-BA6E-762557588A1C}"/>
    <dgm:cxn modelId="{BFE1BA05-B92A-4FF4-B98B-8F17A29247C2}" type="presOf" srcId="{597C7900-2DBC-4A8E-8D18-BE9CD6EAA1BD}" destId="{F2F565C7-42C1-48A4-8AAF-1929E9BFD4BA}" srcOrd="0" destOrd="0" presId="urn:microsoft.com/office/officeart/2005/8/layout/equation2"/>
    <dgm:cxn modelId="{81C84671-8E73-4F76-8A10-7E26D41D0F1E}" type="presOf" srcId="{120E3831-E4B8-49CB-8619-42BC59B11FA8}" destId="{F0FFA1A4-78E6-42B7-87C0-8DF35CDA2A92}" srcOrd="0" destOrd="0" presId="urn:microsoft.com/office/officeart/2005/8/layout/equation2"/>
    <dgm:cxn modelId="{02A3CE21-A11E-4A4D-AE30-9EDF734DCDA7}" type="presParOf" srcId="{53EC01C2-A143-4D2F-B247-2883420BEC3C}" destId="{2C3D4A47-FB0C-4313-AA47-E15F891B35CB}" srcOrd="0" destOrd="0" presId="urn:microsoft.com/office/officeart/2005/8/layout/equation2"/>
    <dgm:cxn modelId="{99FDDA23-6C56-40D1-8518-1F6B6992832A}" type="presParOf" srcId="{2C3D4A47-FB0C-4313-AA47-E15F891B35CB}" destId="{F2F565C7-42C1-48A4-8AAF-1929E9BFD4BA}" srcOrd="0" destOrd="0" presId="urn:microsoft.com/office/officeart/2005/8/layout/equation2"/>
    <dgm:cxn modelId="{0F0AAF35-693F-4842-9071-FA37C5E504DC}" type="presParOf" srcId="{2C3D4A47-FB0C-4313-AA47-E15F891B35CB}" destId="{E07017B7-CB6F-427D-ADAB-E270109E307E}" srcOrd="1" destOrd="0" presId="urn:microsoft.com/office/officeart/2005/8/layout/equation2"/>
    <dgm:cxn modelId="{ADC234BB-0486-4ED6-81F1-EFADCAE0B775}" type="presParOf" srcId="{2C3D4A47-FB0C-4313-AA47-E15F891B35CB}" destId="{1ED16284-0478-4E7F-AF7A-7EEAC50C70A5}" srcOrd="2" destOrd="0" presId="urn:microsoft.com/office/officeart/2005/8/layout/equation2"/>
    <dgm:cxn modelId="{EFE9A732-F9B7-4611-8725-5E96D08E408D}" type="presParOf" srcId="{2C3D4A47-FB0C-4313-AA47-E15F891B35CB}" destId="{00A1CDCA-9C74-4030-A924-34F7A369B8DF}" srcOrd="3" destOrd="0" presId="urn:microsoft.com/office/officeart/2005/8/layout/equation2"/>
    <dgm:cxn modelId="{BCAB2CE2-712D-44A3-A441-79052145CEF6}" type="presParOf" srcId="{2C3D4A47-FB0C-4313-AA47-E15F891B35CB}" destId="{08E351A2-5E38-48C2-A980-C47454FE48E9}" srcOrd="4" destOrd="0" presId="urn:microsoft.com/office/officeart/2005/8/layout/equation2"/>
    <dgm:cxn modelId="{32291616-1AFF-452F-BEB2-62963DD17B43}" type="presParOf" srcId="{53EC01C2-A143-4D2F-B247-2883420BEC3C}" destId="{DFBE6D63-57E7-4823-813B-0B1C68885CBC}" srcOrd="1" destOrd="0" presId="urn:microsoft.com/office/officeart/2005/8/layout/equation2"/>
    <dgm:cxn modelId="{21EE4485-119E-4A16-AD65-87F8827422D2}" type="presParOf" srcId="{DFBE6D63-57E7-4823-813B-0B1C68885CBC}" destId="{F65E114D-201D-44C0-8C8E-CAB1E291D4E5}" srcOrd="0" destOrd="0" presId="urn:microsoft.com/office/officeart/2005/8/layout/equation2"/>
    <dgm:cxn modelId="{1AF4C7CC-40C1-44B0-9204-F9CDFF954CD2}" type="presParOf" srcId="{53EC01C2-A143-4D2F-B247-2883420BEC3C}" destId="{F0FFA1A4-78E6-42B7-87C0-8DF35CDA2A92}" srcOrd="2" destOrd="0" presId="urn:microsoft.com/office/officeart/2005/8/layout/equati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2F565C7-42C1-48A4-8AAF-1929E9BFD4BA}">
      <dsp:nvSpPr>
        <dsp:cNvPr id="0" name=""/>
        <dsp:cNvSpPr/>
      </dsp:nvSpPr>
      <dsp:spPr>
        <a:xfrm>
          <a:off x="543586" y="1374"/>
          <a:ext cx="1758236" cy="1758236"/>
        </a:xfrm>
        <a:prstGeom prst="ellipse">
          <a:avLst/>
        </a:prstGeom>
        <a:solidFill>
          <a:srgbClr val="0099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2000" b="1" kern="1200" dirty="0" smtClean="0">
              <a:latin typeface="Franklin Gothic Medium" panose="020B0603020102020204" pitchFamily="34" charset="0"/>
            </a:rPr>
            <a:t>ICON </a:t>
          </a:r>
          <a:r>
            <a:rPr lang="de-DE" sz="2000" b="1" kern="1200" dirty="0" err="1" smtClean="0">
              <a:latin typeface="Franklin Gothic Medium" panose="020B0603020102020204" pitchFamily="34" charset="0"/>
            </a:rPr>
            <a:t>climate</a:t>
          </a:r>
          <a:r>
            <a:rPr lang="de-DE" sz="2000" b="1" kern="1200" dirty="0" smtClean="0">
              <a:latin typeface="Franklin Gothic Medium" panose="020B0603020102020204" pitchFamily="34" charset="0"/>
            </a:rPr>
            <a:t> </a:t>
          </a:r>
          <a:r>
            <a:rPr lang="de-DE" sz="2000" kern="1200" dirty="0" smtClean="0">
              <a:latin typeface="Franklin Gothic Medium" panose="020B0603020102020204" pitchFamily="34" charset="0"/>
            </a:rPr>
            <a:t>AMIP</a:t>
          </a:r>
          <a:endParaRPr lang="de-DE" sz="2000" kern="1200" dirty="0">
            <a:latin typeface="Franklin Gothic Medium" panose="020B0603020102020204" pitchFamily="34" charset="0"/>
          </a:endParaRPr>
        </a:p>
      </dsp:txBody>
      <dsp:txXfrm>
        <a:off x="801074" y="258862"/>
        <a:ext cx="1243260" cy="1243260"/>
      </dsp:txXfrm>
    </dsp:sp>
    <dsp:sp modelId="{1ED16284-0478-4E7F-AF7A-7EEAC50C70A5}">
      <dsp:nvSpPr>
        <dsp:cNvPr id="0" name=""/>
        <dsp:cNvSpPr/>
      </dsp:nvSpPr>
      <dsp:spPr>
        <a:xfrm>
          <a:off x="912816" y="1902379"/>
          <a:ext cx="1019777" cy="1019777"/>
        </a:xfrm>
        <a:prstGeom prst="mathPlus">
          <a:avLst/>
        </a:prstGeom>
        <a:solidFill>
          <a:srgbClr val="C00000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de-DE" sz="1800" kern="1200">
            <a:solidFill>
              <a:srgbClr val="FF0000"/>
            </a:solidFill>
          </a:endParaRPr>
        </a:p>
      </dsp:txBody>
      <dsp:txXfrm>
        <a:off x="1047987" y="2292342"/>
        <a:ext cx="749435" cy="239851"/>
      </dsp:txXfrm>
    </dsp:sp>
    <dsp:sp modelId="{08E351A2-5E38-48C2-A980-C47454FE48E9}">
      <dsp:nvSpPr>
        <dsp:cNvPr id="0" name=""/>
        <dsp:cNvSpPr/>
      </dsp:nvSpPr>
      <dsp:spPr>
        <a:xfrm>
          <a:off x="543586" y="3064925"/>
          <a:ext cx="1758236" cy="1758236"/>
        </a:xfrm>
        <a:prstGeom prst="ellipse">
          <a:avLst/>
        </a:prstGeom>
        <a:solidFill>
          <a:srgbClr val="2D4B9B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2000" b="1" kern="1200" dirty="0" smtClean="0">
              <a:latin typeface="Franklin Gothic Medium" panose="020B0603020102020204" pitchFamily="34" charset="0"/>
            </a:rPr>
            <a:t>ICON-EU NWP</a:t>
          </a:r>
          <a:endParaRPr lang="de-DE" sz="2000" kern="1200" dirty="0">
            <a:latin typeface="Franklin Gothic Medium" panose="020B0603020102020204" pitchFamily="34" charset="0"/>
          </a:endParaRPr>
        </a:p>
      </dsp:txBody>
      <dsp:txXfrm>
        <a:off x="801074" y="3322413"/>
        <a:ext cx="1243260" cy="1243260"/>
      </dsp:txXfrm>
    </dsp:sp>
    <dsp:sp modelId="{DFBE6D63-57E7-4823-813B-0B1C68885CBC}">
      <dsp:nvSpPr>
        <dsp:cNvPr id="0" name=""/>
        <dsp:cNvSpPr/>
      </dsp:nvSpPr>
      <dsp:spPr>
        <a:xfrm>
          <a:off x="2565558" y="2085236"/>
          <a:ext cx="559119" cy="654063"/>
        </a:xfrm>
        <a:prstGeom prst="rightArrow">
          <a:avLst>
            <a:gd name="adj1" fmla="val 60000"/>
            <a:gd name="adj2" fmla="val 50000"/>
          </a:avLst>
        </a:prstGeom>
        <a:solidFill>
          <a:srgbClr val="C00000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de-DE" sz="2900" kern="1200"/>
        </a:p>
      </dsp:txBody>
      <dsp:txXfrm>
        <a:off x="2565558" y="2216049"/>
        <a:ext cx="391383" cy="392437"/>
      </dsp:txXfrm>
    </dsp:sp>
    <dsp:sp modelId="{F0FFA1A4-78E6-42B7-87C0-8DF35CDA2A92}">
      <dsp:nvSpPr>
        <dsp:cNvPr id="0" name=""/>
        <dsp:cNvSpPr/>
      </dsp:nvSpPr>
      <dsp:spPr>
        <a:xfrm>
          <a:off x="3356764" y="654031"/>
          <a:ext cx="3516472" cy="3516472"/>
        </a:xfrm>
        <a:prstGeom prst="ellipse">
          <a:avLst/>
        </a:prstGeom>
        <a:solidFill>
          <a:srgbClr val="FFC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softEdge rad="12700"/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0" tIns="50800" rIns="50800" bIns="508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4000" b="1" kern="1200" dirty="0" smtClean="0">
              <a:solidFill>
                <a:schemeClr val="tx1">
                  <a:lumMod val="85000"/>
                  <a:lumOff val="15000"/>
                </a:schemeClr>
              </a:solidFill>
              <a:latin typeface="Franklin Gothic Medium" panose="020B0603020102020204" pitchFamily="34" charset="0"/>
            </a:rPr>
            <a:t>ICON-</a:t>
          </a:r>
          <a:r>
            <a:rPr lang="de-DE" sz="4000" b="1" kern="1200" dirty="0" err="1" smtClean="0">
              <a:solidFill>
                <a:schemeClr val="tx1">
                  <a:lumMod val="85000"/>
                  <a:lumOff val="15000"/>
                </a:schemeClr>
              </a:solidFill>
              <a:latin typeface="Franklin Gothic Medium" panose="020B0603020102020204" pitchFamily="34" charset="0"/>
            </a:rPr>
            <a:t>EUcli</a:t>
          </a:r>
          <a:endParaRPr lang="de-DE" sz="4000" b="1" kern="1200" dirty="0">
            <a:solidFill>
              <a:schemeClr val="tx1">
                <a:lumMod val="85000"/>
                <a:lumOff val="15000"/>
              </a:schemeClr>
            </a:solidFill>
            <a:latin typeface="Franklin Gothic Medium" panose="020B0603020102020204" pitchFamily="34" charset="0"/>
          </a:endParaRPr>
        </a:p>
      </dsp:txBody>
      <dsp:txXfrm>
        <a:off x="3871739" y="1169006"/>
        <a:ext cx="2486522" cy="248652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equation2">
  <dgm:title val=""/>
  <dgm:desc val=""/>
  <dgm:catLst>
    <dgm:cat type="relationship" pri="18000"/>
    <dgm:cat type="process" pri="26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>
          <dgm:param type="linDir" val="fromL"/>
          <dgm:param type="fallback" val="2D"/>
        </dgm:alg>
      </dgm:if>
      <dgm:else name="Name3">
        <dgm:alg type="lin">
          <dgm:param type="linDir" val="fromR"/>
          <dgm:param type="fallback" val="2D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ch" ptType="node" func="cnt" op="gte" val="3">
        <dgm:constrLst>
          <dgm:constr type="h" for="des" forName="node" refType="w" fact="0.5"/>
          <dgm:constr type="w" for="ch" forName="lastNode" refType="w"/>
          <dgm:constr type="w" for="des" forName="node" refType="h" refFor="des" refForName="node"/>
          <dgm:constr type="w" for="ch" forName="sibTransLast" refType="h" refFor="des" refForName="node" fact="0.6"/>
          <dgm:constr type="h" for="des" forName="sibTrans" refType="h" refFor="des" refForName="node" op="equ" fact="0.58"/>
          <dgm:constr type="w" for="des" forName="sibTrans" refType="h" refFor="des" refForName="sibTrans" op="equ"/>
          <dgm:constr type="primFontSz" for="ch" forName="lastNode" op="equ" val="65"/>
          <dgm:constr type="primFontSz" for="des" forName="node" op="equ" val="65"/>
          <dgm:constr type="primFontSz" for="des" forName="sibTrans" val="55"/>
          <dgm:constr type="primFontSz" for="des" forName="sibTrans" refType="primFontSz" refFor="des" refForName="node" op="lte" fact="0.8"/>
          <dgm:constr type="primFontSz" for="des" forName="connectorText" refType="primFontSz" refFor="des" refForName="node" op="lte" fact="0.8"/>
          <dgm:constr type="primFontSz" for="des" forName="connectorText" refType="primFontSz" refFor="des" refForName="sibTrans" op="equ"/>
          <dgm:constr type="h" for="des" forName="spacerT" refType="h" refFor="des" refForName="sibTrans" fact="0.14"/>
          <dgm:constr type="h" for="des" forName="spacerB" refType="h" refFor="des" refForName="sibTrans" fact="0.14"/>
        </dgm:constrLst>
      </dgm:if>
      <dgm:else name="Name6">
        <dgm:constrLst>
          <dgm:constr type="h" for="des" forName="node" refType="w"/>
          <dgm:constr type="w" for="ch" forName="lastNode" refType="w"/>
          <dgm:constr type="w" for="des" forName="node" refType="h" refFor="des" refForName="node"/>
          <dgm:constr type="w" for="ch" forName="sibTransLast" refType="h" refFor="des" refForName="node" fact="0.6"/>
          <dgm:constr type="h" for="des" forName="sibTrans" refType="h" refFor="des" refForName="node" op="equ" fact="0.58"/>
          <dgm:constr type="w" for="des" forName="sibTrans" refType="h" refFor="des" refForName="sibTrans" op="equ"/>
          <dgm:constr type="primFontSz" for="des" forName="node" val="65"/>
          <dgm:constr type="primFontSz" for="ch" forName="lastNode" refType="primFontSz" refFor="des" refForName="node" op="equ"/>
          <dgm:constr type="primFontSz" for="des" forName="sibTrans" val="55"/>
          <dgm:constr type="primFontSz" for="des" forName="connectorText" refType="primFontSz" refFor="des" refForName="node" op="lte" fact="0.8"/>
          <dgm:constr type="primFontSz" for="des" forName="connectorText" refType="primFontSz" refFor="des" refForName="sibTrans" op="equ"/>
          <dgm:constr type="h" for="des" forName="spacerT" refType="h" refFor="des" refForName="sibTrans" fact="0.14"/>
          <dgm:constr type="h" for="des" forName="spacerB" refType="h" refFor="des" refForName="sibTrans" fact="0.14"/>
        </dgm:constrLst>
      </dgm:else>
    </dgm:choose>
    <dgm:ruleLst/>
    <dgm:choose name="Name7">
      <dgm:if name="Name8" axis="ch" ptType="node" func="cnt" op="gte" val="1">
        <dgm:layoutNode name="vNodes">
          <dgm:alg type="lin">
            <dgm:param type="linDir" val="fromT"/>
            <dgm:param type="fallback" val="2D"/>
          </dgm:alg>
          <dgm:shape xmlns:r="http://schemas.openxmlformats.org/officeDocument/2006/relationships" r:blip="">
            <dgm:adjLst/>
          </dgm:shape>
          <dgm:presOf/>
          <dgm:constrLst/>
          <dgm:ruleLst/>
          <dgm:forEach name="Name9" axis="ch" ptType="node">
            <dgm:choose name="Name10">
              <dgm:if name="Name11" axis="self" func="revPos" op="neq" val="1">
                <dgm:layoutNode name="node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  <dgm:choose name="Name12">
                  <dgm:if name="Name13" axis="self" ptType="node" func="revPos" op="gt" val="2">
                    <dgm:forEach name="sibTransForEach" axis="followSib" ptType="sibTrans" cnt="1">
                      <dgm:layoutNode name="spacerT">
                        <dgm:alg type="sp"/>
                        <dgm:shape xmlns:r="http://schemas.openxmlformats.org/officeDocument/2006/relationships" r:blip="">
                          <dgm:adjLst/>
                        </dgm:shape>
                        <dgm:presOf axis="self"/>
                        <dgm:constrLst/>
                        <dgm:ruleLst/>
                      </dgm:layoutNode>
                      <dgm:layoutNode name="sibTrans">
                        <dgm:alg type="tx"/>
                        <dgm:shape xmlns:r="http://schemas.openxmlformats.org/officeDocument/2006/relationships" type="mathPlus" r:blip="">
                          <dgm:adjLst/>
                        </dgm:shape>
                        <dgm:presOf axis="self"/>
                        <dgm:constrLst>
                          <dgm:constr type="h" refType="w"/>
                          <dgm:constr type="lMarg"/>
                          <dgm:constr type="rMarg"/>
                          <dgm:constr type="tMarg"/>
                          <dgm:constr type="bMarg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spacerB">
                        <dgm:alg type="sp"/>
                        <dgm:shape xmlns:r="http://schemas.openxmlformats.org/officeDocument/2006/relationships" r:blip="">
                          <dgm:adjLst/>
                        </dgm:shape>
                        <dgm:presOf axis="self"/>
                        <dgm:constrLst/>
                        <dgm:ruleLst/>
                      </dgm:layoutNode>
                    </dgm:forEach>
                  </dgm:if>
                  <dgm:else name="Name14"/>
                </dgm:choose>
              </dgm:if>
              <dgm:else name="Name15"/>
            </dgm:choose>
          </dgm:forEach>
        </dgm:layoutNode>
        <dgm:choose name="Name16">
          <dgm:if name="Name17" axis="ch" ptType="node" func="cnt" op="gt" val="1">
            <dgm:layoutNode name="sibTransLast">
              <dgm:alg type="conn">
                <dgm:param type="begPts" val="auto"/>
                <dgm:param type="endPts" val="auto"/>
                <dgm:param type="srcNode" val="vNodes"/>
                <dgm:param type="dstNode" val="lastNode"/>
              </dgm:alg>
              <dgm:shape xmlns:r="http://schemas.openxmlformats.org/officeDocument/2006/relationships" type="conn" r:blip="">
                <dgm:adjLst/>
              </dgm:shape>
              <dgm:presOf axis="ch" ptType="sibTrans" st="-1" cnt="1"/>
              <dgm:constrLst>
                <dgm:constr type="h" refType="w" fact="0.62"/>
                <dgm:constr type="connDist"/>
                <dgm:constr type="begPad" refType="connDist" fact="0.25"/>
                <dgm:constr type="endPad" refType="connDist" fact="0.22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ch desOrSelf" ptType="sibTrans sibTrans" st="-1 1" cnt="1 0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if>
          <dgm:else name="Name18"/>
        </dgm:choose>
        <dgm:layoutNode name="lastNode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ellipse" r:blip="">
            <dgm:adjLst/>
          </dgm:shape>
          <dgm:presOf axis="ch desOrSelf" ptType="node node" st="-1 1" cnt="1 0"/>
          <dgm:constrLst>
            <dgm:constr type="h" refType="w"/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</dgm:if>
      <dgm:else name="Name19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3388" cy="492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826" tIns="45914" rIns="91826" bIns="45914" numCol="1" anchor="t" anchorCtr="0" compatLnSpc="1">
            <a:prstTxWarp prst="textNoShape">
              <a:avLst/>
            </a:prstTxWarp>
          </a:bodyPr>
          <a:lstStyle>
            <a:lvl1pPr defTabSz="918201" eaLnBrk="1" hangingPunct="1">
              <a:defRPr sz="1200"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656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3025" y="0"/>
            <a:ext cx="2973388" cy="492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826" tIns="45914" rIns="91826" bIns="45914" numCol="1" anchor="t" anchorCtr="0" compatLnSpc="1">
            <a:prstTxWarp prst="textNoShape">
              <a:avLst/>
            </a:prstTxWarp>
          </a:bodyPr>
          <a:lstStyle>
            <a:lvl1pPr algn="r" defTabSz="918201" eaLnBrk="1" hangingPunct="1">
              <a:defRPr sz="1200"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656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380538"/>
            <a:ext cx="2973388" cy="490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826" tIns="45914" rIns="91826" bIns="45914" numCol="1" anchor="b" anchorCtr="0" compatLnSpc="1">
            <a:prstTxWarp prst="textNoShape">
              <a:avLst/>
            </a:prstTxWarp>
          </a:bodyPr>
          <a:lstStyle>
            <a:lvl1pPr defTabSz="918201" eaLnBrk="1" hangingPunct="1">
              <a:defRPr sz="1200"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656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3025" y="9380538"/>
            <a:ext cx="2973388" cy="490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826" tIns="45914" rIns="91826" bIns="45914" numCol="1" anchor="b" anchorCtr="0" compatLnSpc="1">
            <a:prstTxWarp prst="textNoShape">
              <a:avLst/>
            </a:prstTxWarp>
          </a:bodyPr>
          <a:lstStyle>
            <a:lvl1pPr algn="r" defTabSz="918201" eaLnBrk="1" hangingPunct="1">
              <a:defRPr sz="1200"/>
            </a:lvl1pPr>
          </a:lstStyle>
          <a:p>
            <a:pPr>
              <a:defRPr/>
            </a:pPr>
            <a:fld id="{97F7333C-EEE3-48DA-9278-F4198AB2BB38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3154853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1026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3388" cy="463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826" tIns="45914" rIns="91826" bIns="45914" numCol="1" anchor="t" anchorCtr="0" compatLnSpc="1">
            <a:prstTxWarp prst="textNoShape">
              <a:avLst/>
            </a:prstTxWarp>
          </a:bodyPr>
          <a:lstStyle>
            <a:lvl1pPr defTabSz="918201" eaLnBrk="1" hangingPunct="1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4515" name="Rectangle 1027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3387" cy="463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826" tIns="45914" rIns="91826" bIns="45914" numCol="1" anchor="t" anchorCtr="0" compatLnSpc="1">
            <a:prstTxWarp prst="textNoShape">
              <a:avLst/>
            </a:prstTxWarp>
          </a:bodyPr>
          <a:lstStyle>
            <a:lvl1pPr algn="r" defTabSz="918201" eaLnBrk="1" hangingPunct="1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27652" name="Rectangle 1028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006475" y="774700"/>
            <a:ext cx="4846638" cy="36353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64517" name="Rectangle 1029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5988" y="4719638"/>
            <a:ext cx="5026025" cy="4410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826" tIns="45914" rIns="91826" bIns="4591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noProof="0" smtClean="0"/>
              <a:t>Klicken Sie, um die Formate des Vorlagentextes zu bearbeiten</a:t>
            </a:r>
          </a:p>
          <a:p>
            <a:pPr lvl="1"/>
            <a:r>
              <a:rPr lang="de-DE" noProof="0" smtClean="0"/>
              <a:t>Zweite Ebene</a:t>
            </a:r>
          </a:p>
          <a:p>
            <a:pPr lvl="2"/>
            <a:r>
              <a:rPr lang="de-DE" noProof="0" smtClean="0"/>
              <a:t>Dritte Ebene</a:t>
            </a:r>
          </a:p>
          <a:p>
            <a:pPr lvl="3"/>
            <a:r>
              <a:rPr lang="de-DE" noProof="0" smtClean="0"/>
              <a:t>Vierte Ebene</a:t>
            </a:r>
          </a:p>
          <a:p>
            <a:pPr lvl="4"/>
            <a:r>
              <a:rPr lang="de-DE" noProof="0" smtClean="0"/>
              <a:t>Fünfte Ebene</a:t>
            </a:r>
          </a:p>
        </p:txBody>
      </p:sp>
      <p:sp>
        <p:nvSpPr>
          <p:cNvPr id="64518" name="Rectangle 1030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361488"/>
            <a:ext cx="2973388" cy="541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826" tIns="45914" rIns="91826" bIns="45914" numCol="1" anchor="b" anchorCtr="0" compatLnSpc="1">
            <a:prstTxWarp prst="textNoShape">
              <a:avLst/>
            </a:prstTxWarp>
          </a:bodyPr>
          <a:lstStyle>
            <a:lvl1pPr defTabSz="918201" eaLnBrk="1" hangingPunct="1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4519" name="Rectangle 1031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9361488"/>
            <a:ext cx="2973387" cy="541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826" tIns="45914" rIns="91826" bIns="45914" numCol="1" anchor="b" anchorCtr="0" compatLnSpc="1">
            <a:prstTxWarp prst="textNoShape">
              <a:avLst/>
            </a:prstTxWarp>
          </a:bodyPr>
          <a:lstStyle>
            <a:lvl1pPr algn="r" defTabSz="918201" eaLnBrk="1" hangingPunct="1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fld id="{344D14C1-9CE4-4B04-9C22-CD057DDE5221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6580282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0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006475" y="773113"/>
            <a:ext cx="4845050" cy="3633787"/>
          </a:xfrm>
          <a:ln/>
        </p:spPr>
      </p:sp>
      <p:sp>
        <p:nvSpPr>
          <p:cNvPr id="2590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3992" y="4719645"/>
            <a:ext cx="5028485" cy="4405715"/>
          </a:xfrm>
        </p:spPr>
        <p:txBody>
          <a:bodyPr/>
          <a:lstStyle/>
          <a:p>
            <a:endParaRPr lang="en-US" altLang="en-US" dirty="0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Extension into the mesosphere greatly facilitates the assimilation of satellite data</a:t>
            </a:r>
          </a:p>
          <a:p>
            <a:r>
              <a:rPr lang="en-US" dirty="0" smtClean="0"/>
              <a:t>nested domains extend only into the lower stratosphere in order to save computing time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44D14C1-9CE4-4B04-9C22-CD057DDE5221}" type="slidenum">
              <a:rPr lang="de-DE" smtClean="0"/>
              <a:pPr>
                <a:defRPr/>
              </a:pPr>
              <a:t>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3389529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spcBef>
                <a:spcPts val="611"/>
              </a:spcBef>
              <a:buClr>
                <a:srgbClr val="002060"/>
              </a:buClr>
              <a:buSzPct val="102000"/>
              <a:defRPr/>
            </a:pPr>
            <a:r>
              <a:rPr lang="en-GB" dirty="0" smtClean="0"/>
              <a:t>CMIP Diagnostic, Evaluation and Characterization of </a:t>
            </a:r>
            <a:r>
              <a:rPr lang="en-GB" dirty="0" err="1" smtClean="0"/>
              <a:t>Klima</a:t>
            </a:r>
            <a:r>
              <a:rPr lang="en-GB" dirty="0" smtClean="0"/>
              <a:t> (DECK) experiments:</a:t>
            </a:r>
            <a:endParaRPr lang="en-GB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2AD008F-11A7-4B90-989B-86977E83F3FB}" type="slidenum">
              <a:rPr lang="de-DE" smtClean="0"/>
              <a:pPr>
                <a:defRPr/>
              </a:pPr>
              <a:t>10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5060192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spcBef>
                <a:spcPts val="611"/>
              </a:spcBef>
              <a:buClr>
                <a:srgbClr val="002060"/>
              </a:buClr>
              <a:buSzPct val="102000"/>
              <a:defRPr/>
            </a:pPr>
            <a:r>
              <a:rPr lang="en-GB" dirty="0" smtClean="0"/>
              <a:t>CMIP Diagnostic, Evaluation and Characterization of </a:t>
            </a:r>
            <a:r>
              <a:rPr lang="en-GB" dirty="0" err="1" smtClean="0"/>
              <a:t>Klima</a:t>
            </a:r>
            <a:r>
              <a:rPr lang="en-GB" dirty="0" smtClean="0"/>
              <a:t> (DECK) experiments:</a:t>
            </a:r>
            <a:endParaRPr lang="en-GB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2AD008F-11A7-4B90-989B-86977E83F3FB}" type="slidenum">
              <a:rPr lang="de-DE" smtClean="0"/>
              <a:pPr>
                <a:defRPr/>
              </a:pPr>
              <a:t>11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5060192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Line 23"/>
          <p:cNvSpPr>
            <a:spLocks noChangeShapeType="1"/>
          </p:cNvSpPr>
          <p:nvPr userDrawn="1"/>
        </p:nvSpPr>
        <p:spPr bwMode="auto">
          <a:xfrm>
            <a:off x="244475" y="6351588"/>
            <a:ext cx="8613775" cy="0"/>
          </a:xfrm>
          <a:prstGeom prst="line">
            <a:avLst/>
          </a:prstGeom>
          <a:noFill/>
          <a:ln w="14400">
            <a:solidFill>
              <a:srgbClr val="2D4B9B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 noProof="0" dirty="0"/>
          </a:p>
        </p:txBody>
      </p:sp>
      <p:sp>
        <p:nvSpPr>
          <p:cNvPr id="9" name="Textfeld 8"/>
          <p:cNvSpPr txBox="1"/>
          <p:nvPr userDrawn="1"/>
        </p:nvSpPr>
        <p:spPr>
          <a:xfrm>
            <a:off x="837203" y="6408000"/>
            <a:ext cx="777711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tabLst>
                <a:tab pos="3233738" algn="ctr"/>
                <a:tab pos="7532688" algn="r"/>
              </a:tabLst>
            </a:pPr>
            <a:r>
              <a:rPr lang="de-DE" sz="1200" dirty="0" smtClean="0">
                <a:latin typeface="Franklin Gothic Medium" panose="020B0603020102020204" pitchFamily="34" charset="0"/>
              </a:rPr>
              <a:t>B. Früh	</a:t>
            </a:r>
            <a:r>
              <a:rPr lang="de-DE" sz="1200" kern="1200" dirty="0" smtClean="0">
                <a:solidFill>
                  <a:schemeClr val="tx1"/>
                </a:solidFill>
                <a:latin typeface="Franklin Gothic Medium" panose="020B0603020102020204" pitchFamily="34" charset="0"/>
                <a:ea typeface="+mn-ea"/>
                <a:cs typeface="+mn-cs"/>
              </a:rPr>
              <a:t>CMIP6 </a:t>
            </a:r>
            <a:r>
              <a:rPr lang="de-DE" sz="1200" kern="1200" dirty="0" err="1" smtClean="0">
                <a:solidFill>
                  <a:schemeClr val="tx1"/>
                </a:solidFill>
                <a:latin typeface="Franklin Gothic Medium" panose="020B0603020102020204" pitchFamily="34" charset="0"/>
                <a:ea typeface="+mn-ea"/>
                <a:cs typeface="+mn-cs"/>
              </a:rPr>
              <a:t>kick-off</a:t>
            </a:r>
            <a:r>
              <a:rPr lang="de-DE" sz="1200" kern="1200" dirty="0" smtClean="0">
                <a:solidFill>
                  <a:schemeClr val="tx1"/>
                </a:solidFill>
                <a:latin typeface="Franklin Gothic Medium" panose="020B0603020102020204" pitchFamily="34" charset="0"/>
                <a:ea typeface="+mn-ea"/>
                <a:cs typeface="+mn-cs"/>
              </a:rPr>
              <a:t> </a:t>
            </a:r>
            <a:r>
              <a:rPr lang="de-DE" sz="1200" kern="1200" dirty="0" err="1" smtClean="0">
                <a:solidFill>
                  <a:schemeClr val="tx1"/>
                </a:solidFill>
                <a:latin typeface="Franklin Gothic Medium" panose="020B0603020102020204" pitchFamily="34" charset="0"/>
                <a:ea typeface="+mn-ea"/>
                <a:cs typeface="+mn-cs"/>
              </a:rPr>
              <a:t>meeting</a:t>
            </a:r>
            <a:r>
              <a:rPr lang="de-DE" sz="1200" kern="1200" dirty="0" smtClean="0">
                <a:solidFill>
                  <a:schemeClr val="tx1"/>
                </a:solidFill>
                <a:latin typeface="Franklin Gothic Medium" panose="020B0603020102020204" pitchFamily="34" charset="0"/>
                <a:ea typeface="+mn-ea"/>
                <a:cs typeface="+mn-cs"/>
              </a:rPr>
              <a:t> - Hamburg</a:t>
            </a:r>
            <a:r>
              <a:rPr lang="de-DE" sz="1200" baseline="0" dirty="0" smtClean="0">
                <a:latin typeface="Franklin Gothic Medium" panose="020B0603020102020204" pitchFamily="34" charset="0"/>
              </a:rPr>
              <a:t>	</a:t>
            </a:r>
            <a:r>
              <a:rPr lang="de-DE" sz="1200" baseline="0" dirty="0" err="1" smtClean="0">
                <a:latin typeface="Franklin Gothic Medium" panose="020B0603020102020204" pitchFamily="34" charset="0"/>
              </a:rPr>
              <a:t>July</a:t>
            </a:r>
            <a:r>
              <a:rPr lang="de-DE" sz="1200" baseline="0" dirty="0" smtClean="0">
                <a:latin typeface="Franklin Gothic Medium" panose="020B0603020102020204" pitchFamily="34" charset="0"/>
              </a:rPr>
              <a:t> 19, 2017</a:t>
            </a:r>
            <a:endParaRPr lang="en-GB" sz="1200" dirty="0">
              <a:latin typeface="Franklin Gothic Medium" panose="020B0603020102020204" pitchFamily="34" charset="0"/>
            </a:endParaRPr>
          </a:p>
        </p:txBody>
      </p:sp>
      <p:sp>
        <p:nvSpPr>
          <p:cNvPr id="6" name="Titel 1"/>
          <p:cNvSpPr>
            <a:spLocks noGrp="1"/>
          </p:cNvSpPr>
          <p:nvPr>
            <p:ph type="title"/>
          </p:nvPr>
        </p:nvSpPr>
        <p:spPr>
          <a:xfrm>
            <a:off x="251520" y="1052736"/>
            <a:ext cx="8353425" cy="431800"/>
          </a:xfrm>
        </p:spPr>
        <p:txBody>
          <a:bodyPr anchor="t" anchorCtr="0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lang="de-DE" sz="3200" b="0" kern="0" dirty="0">
                <a:solidFill>
                  <a:srgbClr val="2D4B9B"/>
                </a:solidFill>
                <a:latin typeface="Calibri" panose="020F0502020204030204" pitchFamily="34" charset="0"/>
                <a:ea typeface="+mj-ea"/>
                <a:cs typeface="Aharoni" panose="02010803020104030203" pitchFamily="2" charset="-79"/>
              </a:defRPr>
            </a:lvl1pPr>
          </a:lstStyle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40474624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95288" y="1196975"/>
            <a:ext cx="8353425" cy="431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de-DE" noProof="0" dirty="0" smtClean="0"/>
              <a:t>Folienmasterformat durch Klicken bearbeiten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95288" y="1839913"/>
            <a:ext cx="8353425" cy="431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de-DE" noProof="0" dirty="0" smtClean="0"/>
              <a:t>Textmasterformate durch Klicken bearbeiten</a:t>
            </a:r>
          </a:p>
          <a:p>
            <a:pPr lvl="1"/>
            <a:r>
              <a:rPr lang="de-DE" altLang="de-DE" noProof="0" dirty="0" smtClean="0"/>
              <a:t>Zweite Ebene</a:t>
            </a:r>
          </a:p>
          <a:p>
            <a:pPr lvl="2"/>
            <a:r>
              <a:rPr lang="de-DE" altLang="de-DE" noProof="0" dirty="0" smtClean="0"/>
              <a:t>Dritte Ebene</a:t>
            </a:r>
          </a:p>
          <a:p>
            <a:pPr lvl="3"/>
            <a:r>
              <a:rPr lang="de-DE" altLang="de-DE" noProof="0" dirty="0" smtClean="0"/>
              <a:t>Vierte Ebene</a:t>
            </a:r>
          </a:p>
          <a:p>
            <a:pPr lvl="4"/>
            <a:r>
              <a:rPr lang="de-DE" altLang="de-DE" noProof="0" dirty="0" smtClean="0"/>
              <a:t>Fünfte Ebene</a:t>
            </a:r>
          </a:p>
        </p:txBody>
      </p:sp>
      <p:pic>
        <p:nvPicPr>
          <p:cNvPr id="1028" name="Picture 28" descr="Bundesadler_kleine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44475" y="6405563"/>
            <a:ext cx="446088" cy="415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9" name="Line 23"/>
          <p:cNvSpPr>
            <a:spLocks noChangeShapeType="1"/>
          </p:cNvSpPr>
          <p:nvPr/>
        </p:nvSpPr>
        <p:spPr bwMode="auto">
          <a:xfrm>
            <a:off x="244475" y="6351588"/>
            <a:ext cx="8613775" cy="0"/>
          </a:xfrm>
          <a:prstGeom prst="line">
            <a:avLst/>
          </a:prstGeom>
          <a:noFill/>
          <a:ln w="14400">
            <a:solidFill>
              <a:srgbClr val="2D4B9B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 noProof="0" dirty="0"/>
          </a:p>
        </p:txBody>
      </p:sp>
      <p:pic>
        <p:nvPicPr>
          <p:cNvPr id="1030" name="Picture 28" descr="Bundesadler_kleine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44475" y="6405563"/>
            <a:ext cx="446088" cy="415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1" name="Picture 12" descr="K:\Deutscher Wetterdienst\Corporate Design Aktuell\DWD-Logo-Komplett\20mm\RGB\Wortbildmarke mit Claim\bmp\Wortbildmarke-und-Claim-positiv-auf-weiss.bmp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594475" y="188913"/>
            <a:ext cx="2295525" cy="612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2" name="Line 23"/>
          <p:cNvSpPr>
            <a:spLocks noChangeShapeType="1"/>
          </p:cNvSpPr>
          <p:nvPr/>
        </p:nvSpPr>
        <p:spPr bwMode="auto">
          <a:xfrm>
            <a:off x="244475" y="903288"/>
            <a:ext cx="8648700" cy="0"/>
          </a:xfrm>
          <a:prstGeom prst="line">
            <a:avLst/>
          </a:prstGeom>
          <a:noFill/>
          <a:ln w="28800">
            <a:solidFill>
              <a:srgbClr val="2D4B9B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 noProof="0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10" r:id="rId1"/>
  </p:sldLayoutIdLst>
  <p:transition>
    <p:fade/>
  </p:transition>
  <p:timing>
    <p:tnLst>
      <p:par>
        <p:cTn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accent1"/>
          </a:solidFill>
          <a:latin typeface="Arial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accent1"/>
          </a:solidFill>
          <a:latin typeface="Arial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accent1"/>
          </a:solidFill>
          <a:latin typeface="Arial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accent1"/>
          </a:solidFill>
          <a:latin typeface="Arial" charset="0"/>
        </a:defRPr>
      </a:lvl9pPr>
    </p:titleStyle>
    <p:bodyStyle>
      <a:lvl1pPr marL="352425" indent="-352425" algn="l" rtl="0" eaLnBrk="0" fontAlgn="base" hangingPunct="0">
        <a:spcBef>
          <a:spcPct val="40000"/>
        </a:spcBef>
        <a:spcAft>
          <a:spcPct val="0"/>
        </a:spcAft>
        <a:buClr>
          <a:schemeClr val="tx2"/>
        </a:buClr>
        <a:buSzPct val="95000"/>
        <a:buFont typeface="Wingdings" pitchFamily="2" charset="2"/>
        <a:buChar char="è"/>
        <a:defRPr>
          <a:solidFill>
            <a:schemeClr val="tx1"/>
          </a:solidFill>
          <a:latin typeface="Franklin Gothic Medium" panose="020B0603020102020204" pitchFamily="34" charset="0"/>
          <a:ea typeface="+mn-ea"/>
          <a:cs typeface="+mn-cs"/>
        </a:defRPr>
      </a:lvl1pPr>
      <a:lvl2pPr marL="692150" indent="-260350" algn="l" rtl="0" eaLnBrk="0" fontAlgn="base" hangingPunct="0">
        <a:spcBef>
          <a:spcPct val="40000"/>
        </a:spcBef>
        <a:spcAft>
          <a:spcPct val="0"/>
        </a:spcAft>
        <a:buClr>
          <a:schemeClr val="tx2"/>
        </a:buClr>
        <a:buSzPct val="95000"/>
        <a:buFont typeface="Wingdings" pitchFamily="2" charset="2"/>
        <a:buChar char="è"/>
        <a:defRPr>
          <a:solidFill>
            <a:schemeClr val="tx1"/>
          </a:solidFill>
          <a:latin typeface="Franklin Gothic Medium" panose="020B0603020102020204" pitchFamily="34" charset="0"/>
        </a:defRPr>
      </a:lvl2pPr>
      <a:lvl3pPr marL="1143000" indent="-228600" algn="l" rtl="0" eaLnBrk="0" fontAlgn="base" hangingPunct="0">
        <a:spcBef>
          <a:spcPct val="40000"/>
        </a:spcBef>
        <a:spcAft>
          <a:spcPct val="0"/>
        </a:spcAft>
        <a:buClr>
          <a:schemeClr val="tx2"/>
        </a:buClr>
        <a:buSzPct val="95000"/>
        <a:buFont typeface="Wingdings" pitchFamily="2" charset="2"/>
        <a:buChar char="è"/>
        <a:defRPr>
          <a:solidFill>
            <a:schemeClr val="tx1"/>
          </a:solidFill>
          <a:latin typeface="Franklin Gothic Medium" panose="020B0603020102020204" pitchFamily="34" charset="0"/>
        </a:defRPr>
      </a:lvl3pPr>
      <a:lvl4pPr marL="1600200" indent="-228600" algn="l" rtl="0" eaLnBrk="0" fontAlgn="base" hangingPunct="0">
        <a:spcBef>
          <a:spcPct val="40000"/>
        </a:spcBef>
        <a:spcAft>
          <a:spcPct val="0"/>
        </a:spcAft>
        <a:buClr>
          <a:schemeClr val="tx2"/>
        </a:buClr>
        <a:buSzPct val="95000"/>
        <a:buFont typeface="Wingdings" pitchFamily="2" charset="2"/>
        <a:buChar char="è"/>
        <a:defRPr>
          <a:solidFill>
            <a:schemeClr val="tx1"/>
          </a:solidFill>
          <a:latin typeface="Franklin Gothic Medium" panose="020B0603020102020204" pitchFamily="34" charset="0"/>
        </a:defRPr>
      </a:lvl4pPr>
      <a:lvl5pPr marL="2057400" indent="-228600" algn="l" rtl="0" eaLnBrk="0" fontAlgn="base" hangingPunct="0">
        <a:spcBef>
          <a:spcPct val="40000"/>
        </a:spcBef>
        <a:spcAft>
          <a:spcPct val="0"/>
        </a:spcAft>
        <a:buClr>
          <a:schemeClr val="tx2"/>
        </a:buClr>
        <a:buSzPct val="95000"/>
        <a:buFont typeface="Wingdings" pitchFamily="2" charset="2"/>
        <a:buChar char="è"/>
        <a:defRPr>
          <a:solidFill>
            <a:schemeClr val="tx1"/>
          </a:solidFill>
          <a:latin typeface="Franklin Gothic Medium" panose="020B0603020102020204" pitchFamily="34" charset="0"/>
        </a:defRPr>
      </a:lvl5pPr>
      <a:lvl6pPr marL="2514600" indent="-228600" algn="l" rtl="0" eaLnBrk="0" fontAlgn="base" hangingPunct="0">
        <a:spcBef>
          <a:spcPct val="40000"/>
        </a:spcBef>
        <a:spcAft>
          <a:spcPct val="0"/>
        </a:spcAft>
        <a:buClr>
          <a:schemeClr val="accent1"/>
        </a:buClr>
        <a:buFont typeface="Wingdings" pitchFamily="2" charset="2"/>
        <a:buChar char="è"/>
        <a:defRPr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40000"/>
        </a:spcBef>
        <a:spcAft>
          <a:spcPct val="0"/>
        </a:spcAft>
        <a:buClr>
          <a:schemeClr val="accent1"/>
        </a:buClr>
        <a:buFont typeface="Wingdings" pitchFamily="2" charset="2"/>
        <a:buChar char="è"/>
        <a:defRPr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40000"/>
        </a:spcBef>
        <a:spcAft>
          <a:spcPct val="0"/>
        </a:spcAft>
        <a:buClr>
          <a:schemeClr val="accent1"/>
        </a:buClr>
        <a:buFont typeface="Wingdings" pitchFamily="2" charset="2"/>
        <a:buChar char="è"/>
        <a:defRPr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40000"/>
        </a:spcBef>
        <a:spcAft>
          <a:spcPct val="0"/>
        </a:spcAft>
        <a:buClr>
          <a:schemeClr val="accent1"/>
        </a:buClr>
        <a:buFont typeface="Wingdings" pitchFamily="2" charset="2"/>
        <a:buChar char="è"/>
        <a:defRPr>
          <a:solidFill>
            <a:schemeClr val="tx1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microsoft.com/office/2007/relationships/hdphoto" Target="../media/hdphoto1.wdp"/><Relationship Id="rId7" Type="http://schemas.openxmlformats.org/officeDocument/2006/relationships/image" Target="../media/image6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2.png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wcrp-climate.org/images/modelling/WGCM/CMIP/CMIP6FinalDesign_WGCMMeeting_150116_Sent.pdf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.pn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microsoft.com/office/2007/relationships/hdphoto" Target="../media/hdphoto1.wdp"/><Relationship Id="rId7" Type="http://schemas.openxmlformats.org/officeDocument/2006/relationships/image" Target="../media/image6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2.png"/><Relationship Id="rId4" Type="http://schemas.openxmlformats.org/officeDocument/2006/relationships/image" Target="../media/image4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diagramLayout" Target="../diagrams/layout1.xml"/><Relationship Id="rId7" Type="http://schemas.openxmlformats.org/officeDocument/2006/relationships/image" Target="../media/image13.emf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4"/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854356" y="-118753"/>
            <a:ext cx="4927288" cy="4820408"/>
          </a:xfrm>
          <a:prstGeom prst="rect">
            <a:avLst/>
          </a:prstGeom>
          <a:noFill/>
          <a:ln w="127000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 descr="Fotolia_6433940_S"/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444208" y="-178882"/>
            <a:ext cx="4100167" cy="4880537"/>
          </a:xfrm>
          <a:prstGeom prst="rect">
            <a:avLst/>
          </a:prstGeom>
          <a:noFill/>
          <a:ln w="127000">
            <a:solidFill>
              <a:schemeClr val="bg1"/>
            </a:solidFill>
          </a:ln>
        </p:spPr>
      </p:pic>
      <p:pic>
        <p:nvPicPr>
          <p:cNvPr id="13320" name="Picture 12" descr="K:\Deutscher Wetterdienst\Corporate Design Aktuell\DWD-Logo-Komplett\20mm\RGB\Wortbildmarke mit Claim\bmp\Wortbildmarke-und-Claim-positiv-auf-weiss.bmp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594481" y="188919"/>
            <a:ext cx="2295525" cy="612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" name="Rechteck 21"/>
          <p:cNvSpPr/>
          <p:nvPr/>
        </p:nvSpPr>
        <p:spPr bwMode="auto">
          <a:xfrm>
            <a:off x="6438900" y="0"/>
            <a:ext cx="2597150" cy="1052513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extLst/>
        </p:spPr>
        <p:txBody>
          <a:bodyPr/>
          <a:lstStyle/>
          <a:p>
            <a:pPr eaLnBrk="0" hangingPunct="0">
              <a:defRPr/>
            </a:pPr>
            <a:endParaRPr lang="de-DE" sz="1800">
              <a:solidFill>
                <a:srgbClr val="000000"/>
              </a:solidFill>
              <a:cs typeface="+mn-cs"/>
            </a:endParaRPr>
          </a:p>
        </p:txBody>
      </p:sp>
      <p:pic>
        <p:nvPicPr>
          <p:cNvPr id="23" name="Picture 12" descr="K:\Deutscher Wetterdienst\Corporate Design Aktuell\DWD-Logo-Komplett\20mm\RGB\Wortbildmarke mit Claim\bmp\Wortbildmarke-und-Claim-positiv-auf-weiss.bmp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594475" y="188913"/>
            <a:ext cx="2295525" cy="612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8" descr="0,,1300927_4,00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3492896" y="-178882"/>
            <a:ext cx="6602874" cy="4751004"/>
          </a:xfrm>
          <a:prstGeom prst="rect">
            <a:avLst/>
          </a:prstGeom>
          <a:noFill/>
          <a:ln w="127000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Grafik 2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0800000">
            <a:off x="-252535" y="0"/>
            <a:ext cx="1495425" cy="5236464"/>
          </a:xfrm>
          <a:prstGeom prst="rect">
            <a:avLst/>
          </a:prstGeom>
          <a:noFill/>
          <a:ln>
            <a:noFill/>
          </a:ln>
        </p:spPr>
      </p:pic>
      <p:pic>
        <p:nvPicPr>
          <p:cNvPr id="21" name="Picture 2"/>
          <p:cNvPicPr>
            <a:picLocks noChangeAspect="1" noChangeArrowheads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1403648" y="2234778"/>
            <a:ext cx="6156176" cy="3413278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100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effectLst/>
          <a:extLst/>
        </p:spPr>
      </p:pic>
      <p:sp>
        <p:nvSpPr>
          <p:cNvPr id="2" name="Rechteck 1"/>
          <p:cNvSpPr/>
          <p:nvPr/>
        </p:nvSpPr>
        <p:spPr bwMode="auto">
          <a:xfrm>
            <a:off x="-1" y="6237312"/>
            <a:ext cx="9324529" cy="72008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9" name="Rechteck 8"/>
          <p:cNvSpPr/>
          <p:nvPr/>
        </p:nvSpPr>
        <p:spPr>
          <a:xfrm>
            <a:off x="4545013" y="6129338"/>
            <a:ext cx="4572000" cy="707830"/>
          </a:xfrm>
          <a:prstGeom prst="rect">
            <a:avLst/>
          </a:prstGeom>
        </p:spPr>
        <p:txBody>
          <a:bodyPr lIns="91380" tIns="45692" rIns="91380" bIns="45692">
            <a:spAutoFit/>
          </a:bodyPr>
          <a:lstStyle/>
          <a:p>
            <a:pPr algn="r" eaLnBrk="0" hangingPunct="0">
              <a:defRPr/>
            </a:pPr>
            <a:r>
              <a:rPr lang="de-DE" dirty="0">
                <a:solidFill>
                  <a:srgbClr val="000000">
                    <a:lumMod val="65000"/>
                    <a:lumOff val="35000"/>
                  </a:srgbClr>
                </a:solidFill>
                <a:cs typeface="+mn-cs"/>
              </a:rPr>
              <a:t>Dr. </a:t>
            </a:r>
            <a:r>
              <a:rPr lang="de-DE" dirty="0" smtClean="0">
                <a:solidFill>
                  <a:srgbClr val="000000">
                    <a:lumMod val="65000"/>
                    <a:lumOff val="35000"/>
                  </a:srgbClr>
                </a:solidFill>
                <a:cs typeface="+mn-cs"/>
              </a:rPr>
              <a:t>Barbara Früh</a:t>
            </a:r>
            <a:r>
              <a:rPr lang="de-DE" sz="1100" dirty="0">
                <a:solidFill>
                  <a:srgbClr val="000000">
                    <a:lumMod val="65000"/>
                    <a:lumOff val="35000"/>
                  </a:srgbClr>
                </a:solidFill>
                <a:cs typeface="+mn-cs"/>
              </a:rPr>
              <a:t/>
            </a:r>
            <a:br>
              <a:rPr lang="de-DE" sz="1100" dirty="0">
                <a:solidFill>
                  <a:srgbClr val="000000">
                    <a:lumMod val="65000"/>
                    <a:lumOff val="35000"/>
                  </a:srgbClr>
                </a:solidFill>
                <a:cs typeface="+mn-cs"/>
              </a:rPr>
            </a:br>
            <a:r>
              <a:rPr lang="de-DE" sz="1100" dirty="0">
                <a:solidFill>
                  <a:srgbClr val="000000">
                    <a:lumMod val="65000"/>
                    <a:lumOff val="35000"/>
                  </a:srgbClr>
                </a:solidFill>
                <a:cs typeface="+mn-cs"/>
              </a:rPr>
              <a:t>Deutscher Wetterdienst</a:t>
            </a:r>
          </a:p>
          <a:p>
            <a:pPr algn="r" eaLnBrk="0" hangingPunct="0">
              <a:defRPr/>
            </a:pPr>
            <a:r>
              <a:rPr lang="de-DE" sz="1100" dirty="0">
                <a:solidFill>
                  <a:srgbClr val="000000">
                    <a:lumMod val="65000"/>
                    <a:lumOff val="35000"/>
                  </a:srgbClr>
                </a:solidFill>
                <a:cs typeface="+mn-cs"/>
              </a:rPr>
              <a:t>Zentrales Klimabüro</a:t>
            </a:r>
          </a:p>
        </p:txBody>
      </p:sp>
      <p:sp>
        <p:nvSpPr>
          <p:cNvPr id="11" name="Textfeld 2"/>
          <p:cNvSpPr txBox="1">
            <a:spLocks noChangeArrowheads="1"/>
          </p:cNvSpPr>
          <p:nvPr/>
        </p:nvSpPr>
        <p:spPr bwMode="auto">
          <a:xfrm>
            <a:off x="-1" y="5229200"/>
            <a:ext cx="7308305" cy="13233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380" tIns="45692" rIns="91380" bIns="45692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None/>
              <a:defRPr/>
            </a:pPr>
            <a:r>
              <a:rPr lang="de-DE" sz="4000" b="1" kern="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j-ea"/>
                <a:cs typeface="Aharoni" panose="02010803020104030203" pitchFamily="2" charset="-79"/>
              </a:rPr>
              <a:t>DWD Beitrag zu CMIP6-DICAD (TP3)</a:t>
            </a:r>
            <a:endParaRPr lang="de-DE" altLang="de-DE" sz="4000" b="1" kern="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+mj-ea"/>
              <a:cs typeface="Aharoni" panose="02010803020104030203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14486575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1"/>
          <p:cNvSpPr>
            <a:spLocks noChangeAspect="1" noChangeArrowheads="1"/>
          </p:cNvSpPr>
          <p:nvPr/>
        </p:nvSpPr>
        <p:spPr bwMode="auto">
          <a:xfrm>
            <a:off x="251520" y="371004"/>
            <a:ext cx="8233642" cy="393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b"/>
          <a:lstStyle>
            <a:lvl1pPr>
              <a:defRPr sz="2400" b="1">
                <a:solidFill>
                  <a:schemeClr val="tx2"/>
                </a:solidFill>
                <a:latin typeface="Arial" charset="0"/>
              </a:defRPr>
            </a:lvl1pPr>
            <a:lvl2pPr>
              <a:defRPr sz="2400" b="1">
                <a:solidFill>
                  <a:schemeClr val="tx2"/>
                </a:solidFill>
                <a:latin typeface="Arial" charset="0"/>
              </a:defRPr>
            </a:lvl2pPr>
            <a:lvl3pPr>
              <a:defRPr sz="2400" b="1">
                <a:solidFill>
                  <a:schemeClr val="tx2"/>
                </a:solidFill>
                <a:latin typeface="Arial" charset="0"/>
              </a:defRPr>
            </a:lvl3pPr>
            <a:lvl4pPr>
              <a:defRPr sz="2400" b="1">
                <a:solidFill>
                  <a:schemeClr val="tx2"/>
                </a:solidFill>
                <a:latin typeface="Arial" charset="0"/>
              </a:defRPr>
            </a:lvl4pPr>
            <a:lvl5pPr>
              <a:defRPr sz="2400" b="1">
                <a:solidFill>
                  <a:schemeClr val="tx2"/>
                </a:solidFill>
                <a:latin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GB" altLang="de-DE" kern="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+mj-ea"/>
                <a:cs typeface="Aharoni" panose="02010803020104030203" pitchFamily="2" charset="-79"/>
              </a:rPr>
              <a:t>Supplementing MPI-ESM1 projections</a:t>
            </a:r>
            <a:endParaRPr lang="en-GB" altLang="de-DE" kern="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ea typeface="+mj-ea"/>
              <a:cs typeface="Aharoni" panose="02010803020104030203" pitchFamily="2" charset="-79"/>
            </a:endParaRPr>
          </a:p>
        </p:txBody>
      </p:sp>
      <p:sp>
        <p:nvSpPr>
          <p:cNvPr id="16" name="Rectangle 11"/>
          <p:cNvSpPr>
            <a:spLocks noChangeAspect="1" noChangeArrowheads="1"/>
          </p:cNvSpPr>
          <p:nvPr/>
        </p:nvSpPr>
        <p:spPr bwMode="auto">
          <a:xfrm>
            <a:off x="370608" y="1052736"/>
            <a:ext cx="8233642" cy="393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b"/>
          <a:lstStyle>
            <a:lvl1pPr>
              <a:defRPr sz="2400" b="1">
                <a:solidFill>
                  <a:schemeClr val="tx2"/>
                </a:solidFill>
                <a:latin typeface="Arial" charset="0"/>
              </a:defRPr>
            </a:lvl1pPr>
            <a:lvl2pPr>
              <a:defRPr sz="2400" b="1">
                <a:solidFill>
                  <a:schemeClr val="tx2"/>
                </a:solidFill>
                <a:latin typeface="Arial" charset="0"/>
              </a:defRPr>
            </a:lvl2pPr>
            <a:lvl3pPr>
              <a:defRPr sz="2400" b="1">
                <a:solidFill>
                  <a:schemeClr val="tx2"/>
                </a:solidFill>
                <a:latin typeface="Arial" charset="0"/>
              </a:defRPr>
            </a:lvl3pPr>
            <a:lvl4pPr>
              <a:defRPr sz="2400" b="1">
                <a:solidFill>
                  <a:schemeClr val="tx2"/>
                </a:solidFill>
                <a:latin typeface="Arial" charset="0"/>
              </a:defRPr>
            </a:lvl4pPr>
            <a:lvl5pPr>
              <a:defRPr sz="2400" b="1">
                <a:solidFill>
                  <a:schemeClr val="tx2"/>
                </a:solidFill>
                <a:latin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GB" altLang="de-DE" kern="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+mj-ea"/>
                <a:cs typeface="Aharoni" panose="02010803020104030203" pitchFamily="2" charset="-79"/>
              </a:rPr>
              <a:t>CMIP6 climate projections</a:t>
            </a:r>
            <a:endParaRPr lang="en-GB" altLang="de-DE" kern="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ea typeface="+mj-ea"/>
              <a:cs typeface="Aharoni" panose="02010803020104030203" pitchFamily="2" charset="-79"/>
            </a:endParaRPr>
          </a:p>
        </p:txBody>
      </p:sp>
      <p:sp>
        <p:nvSpPr>
          <p:cNvPr id="5" name="Textfeld 4"/>
          <p:cNvSpPr txBox="1"/>
          <p:nvPr/>
        </p:nvSpPr>
        <p:spPr>
          <a:xfrm>
            <a:off x="179512" y="5919663"/>
            <a:ext cx="871366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i="1" dirty="0" err="1" smtClean="0">
                <a:solidFill>
                  <a:schemeClr val="tx1"/>
                </a:solidFill>
                <a:latin typeface="Franklin Gothic Medium" panose="020B0603020102020204" pitchFamily="34" charset="0"/>
              </a:rPr>
              <a:t>Folie</a:t>
            </a:r>
            <a:r>
              <a:rPr lang="en-GB" sz="1200" i="1" dirty="0" smtClean="0">
                <a:solidFill>
                  <a:schemeClr val="tx1"/>
                </a:solidFill>
                <a:latin typeface="Franklin Gothic Medium" panose="020B0603020102020204" pitchFamily="34" charset="0"/>
              </a:rPr>
              <a:t>: </a:t>
            </a:r>
            <a:r>
              <a:rPr lang="en-GB" sz="1200" i="1" dirty="0" err="1" smtClean="0">
                <a:solidFill>
                  <a:schemeClr val="tx1"/>
                </a:solidFill>
                <a:latin typeface="Franklin Gothic Medium" panose="020B0603020102020204" pitchFamily="34" charset="0"/>
              </a:rPr>
              <a:t>Eyring</a:t>
            </a:r>
            <a:r>
              <a:rPr lang="en-GB" sz="1200" i="1" dirty="0" smtClean="0">
                <a:solidFill>
                  <a:schemeClr val="tx1"/>
                </a:solidFill>
                <a:latin typeface="Franklin Gothic Medium" panose="020B0603020102020204" pitchFamily="34" charset="0"/>
              </a:rPr>
              <a:t> et al: </a:t>
            </a:r>
            <a:r>
              <a:rPr lang="en-GB" sz="1200" dirty="0" smtClean="0">
                <a:solidFill>
                  <a:schemeClr val="tx1"/>
                </a:solidFill>
                <a:latin typeface="Franklin Gothic Medium" panose="020B0603020102020204" pitchFamily="34" charset="0"/>
              </a:rPr>
              <a:t>Coupled Model </a:t>
            </a:r>
            <a:r>
              <a:rPr lang="en-GB" sz="1200" dirty="0" err="1" smtClean="0">
                <a:solidFill>
                  <a:schemeClr val="tx1"/>
                </a:solidFill>
                <a:latin typeface="Franklin Gothic Medium" panose="020B0603020102020204" pitchFamily="34" charset="0"/>
              </a:rPr>
              <a:t>Intercomparison</a:t>
            </a:r>
            <a:r>
              <a:rPr lang="en-GB" sz="1200" dirty="0" smtClean="0">
                <a:solidFill>
                  <a:schemeClr val="tx1"/>
                </a:solidFill>
                <a:latin typeface="Franklin Gothic Medium" panose="020B0603020102020204" pitchFamily="34" charset="0"/>
              </a:rPr>
              <a:t> </a:t>
            </a:r>
            <a:r>
              <a:rPr lang="en-GB" sz="1200" dirty="0" err="1" smtClean="0">
                <a:solidFill>
                  <a:schemeClr val="tx1"/>
                </a:solidFill>
                <a:latin typeface="Franklin Gothic Medium" panose="020B0603020102020204" pitchFamily="34" charset="0"/>
              </a:rPr>
              <a:t>Projekt</a:t>
            </a:r>
            <a:r>
              <a:rPr lang="en-GB" sz="1200" dirty="0" smtClean="0">
                <a:solidFill>
                  <a:schemeClr val="tx1"/>
                </a:solidFill>
                <a:latin typeface="Franklin Gothic Medium" panose="020B0603020102020204" pitchFamily="34" charset="0"/>
              </a:rPr>
              <a:t> Phase 6 (CMIP6): Design and Organization, 16 Jan 2015</a:t>
            </a:r>
            <a:r>
              <a:rPr lang="en-GB" sz="1200" i="1" dirty="0" smtClean="0">
                <a:solidFill>
                  <a:schemeClr val="tx1"/>
                </a:solidFill>
                <a:latin typeface="Franklin Gothic Medium" panose="020B0603020102020204" pitchFamily="34" charset="0"/>
              </a:rPr>
              <a:t> </a:t>
            </a:r>
            <a:r>
              <a:rPr lang="en-GB" sz="1200" i="1" dirty="0" smtClean="0">
                <a:latin typeface="Franklin Gothic Medium" panose="020B0603020102020204" pitchFamily="34" charset="0"/>
              </a:rPr>
              <a:t/>
            </a:r>
            <a:br>
              <a:rPr lang="en-GB" sz="1200" i="1" dirty="0" smtClean="0">
                <a:latin typeface="Franklin Gothic Medium" panose="020B0603020102020204" pitchFamily="34" charset="0"/>
              </a:rPr>
            </a:br>
            <a:r>
              <a:rPr lang="en-GB" sz="1200" i="1" dirty="0" smtClean="0">
                <a:latin typeface="Franklin Gothic Medium" panose="020B0603020102020204" pitchFamily="34" charset="0"/>
              </a:rPr>
              <a:t>(</a:t>
            </a:r>
            <a:r>
              <a:rPr lang="en-GB" sz="1200" i="1" dirty="0" smtClean="0">
                <a:latin typeface="Franklin Gothic Medium" panose="020B0603020102020204" pitchFamily="34" charset="0"/>
                <a:hlinkClick r:id="rId3"/>
              </a:rPr>
              <a:t>http://www.wcrp-climate.org/images/modelling/WGCM/CMIP/CMIP6FinalDesign_WGCMMeeting_150116_Sent.pdf</a:t>
            </a:r>
            <a:r>
              <a:rPr lang="en-GB" sz="1200" i="1" dirty="0" smtClean="0">
                <a:solidFill>
                  <a:schemeClr val="tx1"/>
                </a:solidFill>
                <a:latin typeface="Franklin Gothic Medium" panose="020B0603020102020204" pitchFamily="34" charset="0"/>
              </a:rPr>
              <a:t> v. 18.3.2015)</a:t>
            </a:r>
            <a:endParaRPr lang="en-GB" sz="1200" i="1" dirty="0">
              <a:solidFill>
                <a:schemeClr val="tx1"/>
              </a:solidFill>
              <a:latin typeface="Franklin Gothic Medium" panose="020B0603020102020204" pitchFamily="34" charset="0"/>
            </a:endParaRPr>
          </a:p>
        </p:txBody>
      </p:sp>
      <p:grpSp>
        <p:nvGrpSpPr>
          <p:cNvPr id="8" name="Gruppieren 7"/>
          <p:cNvGrpSpPr/>
          <p:nvPr/>
        </p:nvGrpSpPr>
        <p:grpSpPr>
          <a:xfrm>
            <a:off x="132657" y="4186241"/>
            <a:ext cx="1991072" cy="1132409"/>
            <a:chOff x="132657" y="4186241"/>
            <a:chExt cx="1991072" cy="1132409"/>
          </a:xfrm>
        </p:grpSpPr>
        <p:pic>
          <p:nvPicPr>
            <p:cNvPr id="6" name="Grafik 5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32657" y="4186241"/>
              <a:ext cx="1991072" cy="797578"/>
            </a:xfrm>
            <a:prstGeom prst="rect">
              <a:avLst/>
            </a:prstGeom>
          </p:spPr>
        </p:pic>
        <p:pic>
          <p:nvPicPr>
            <p:cNvPr id="9" name="Grafik 8"/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207720" y="4941168"/>
              <a:ext cx="1916008" cy="377482"/>
            </a:xfrm>
            <a:prstGeom prst="rect">
              <a:avLst/>
            </a:prstGeom>
          </p:spPr>
        </p:pic>
      </p:grpSp>
      <p:grpSp>
        <p:nvGrpSpPr>
          <p:cNvPr id="11" name="Gruppieren 10"/>
          <p:cNvGrpSpPr/>
          <p:nvPr/>
        </p:nvGrpSpPr>
        <p:grpSpPr>
          <a:xfrm>
            <a:off x="3901500" y="980728"/>
            <a:ext cx="5242500" cy="4464496"/>
            <a:chOff x="3901500" y="980728"/>
            <a:chExt cx="5242500" cy="4464496"/>
          </a:xfrm>
        </p:grpSpPr>
        <p:pic>
          <p:nvPicPr>
            <p:cNvPr id="2050" name="Picture 2"/>
            <p:cNvPicPr>
              <a:picLocks noChangeAspect="1" noChangeArrowheads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3901500" y="980728"/>
              <a:ext cx="4918972" cy="43929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5" name="Ellipse 14"/>
            <p:cNvSpPr/>
            <p:nvPr/>
          </p:nvSpPr>
          <p:spPr bwMode="auto">
            <a:xfrm>
              <a:off x="7618504" y="3814464"/>
              <a:ext cx="831558" cy="582988"/>
            </a:xfrm>
            <a:prstGeom prst="ellipse">
              <a:avLst/>
            </a:prstGeom>
            <a:noFill/>
            <a:ln w="50800" cap="flat" cmpd="sng" algn="ctr">
              <a:solidFill>
                <a:srgbClr val="C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" name="Ellipse 1"/>
            <p:cNvSpPr>
              <a:spLocks noChangeAspect="1"/>
            </p:cNvSpPr>
            <p:nvPr/>
          </p:nvSpPr>
          <p:spPr bwMode="auto">
            <a:xfrm>
              <a:off x="6179111" y="3003188"/>
              <a:ext cx="461977" cy="440512"/>
            </a:xfrm>
            <a:prstGeom prst="ellipse">
              <a:avLst/>
            </a:prstGeom>
            <a:solidFill>
              <a:schemeClr val="bg1"/>
            </a:solidFill>
            <a:ln w="952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0" tIns="0" rIns="0" bIns="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GB" sz="7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rPr>
                <a:t>DECK</a:t>
              </a:r>
            </a:p>
          </p:txBody>
        </p:sp>
        <p:sp>
          <p:nvSpPr>
            <p:cNvPr id="22" name="Ellipse 21"/>
            <p:cNvSpPr/>
            <p:nvPr/>
          </p:nvSpPr>
          <p:spPr bwMode="auto">
            <a:xfrm>
              <a:off x="7842227" y="2948823"/>
              <a:ext cx="831558" cy="582988"/>
            </a:xfrm>
            <a:prstGeom prst="ellipse">
              <a:avLst/>
            </a:prstGeom>
            <a:noFill/>
            <a:ln w="50800" cap="flat" cmpd="sng" algn="ctr">
              <a:solidFill>
                <a:srgbClr val="C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7" name="Rechteck 6"/>
            <p:cNvSpPr/>
            <p:nvPr/>
          </p:nvSpPr>
          <p:spPr bwMode="auto">
            <a:xfrm>
              <a:off x="8165894" y="4468988"/>
              <a:ext cx="978106" cy="976236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</p:grpSp>
      <p:sp>
        <p:nvSpPr>
          <p:cNvPr id="17" name="Inhaltsplatzhalter 2"/>
          <p:cNvSpPr txBox="1">
            <a:spLocks/>
          </p:cNvSpPr>
          <p:nvPr/>
        </p:nvSpPr>
        <p:spPr>
          <a:xfrm>
            <a:off x="395289" y="1700808"/>
            <a:ext cx="3506212" cy="1809726"/>
          </a:xfrm>
          <a:prstGeom prst="rect">
            <a:avLst/>
          </a:prstGeom>
        </p:spPr>
        <p:txBody>
          <a:bodyPr wrap="square">
            <a:spAutoFit/>
          </a:bodyPr>
          <a:lstStyle>
            <a:lvl1pPr marL="352425" indent="-352425" algn="l" rtl="0" eaLnBrk="0" fontAlgn="base" hangingPunct="0">
              <a:spcBef>
                <a:spcPct val="40000"/>
              </a:spcBef>
              <a:spcAft>
                <a:spcPct val="0"/>
              </a:spcAft>
              <a:buClr>
                <a:schemeClr val="tx2"/>
              </a:buClr>
              <a:buSzPct val="95000"/>
              <a:buFont typeface="Wingdings" pitchFamily="2" charset="2"/>
              <a:buChar char="è"/>
              <a:defRPr>
                <a:solidFill>
                  <a:schemeClr val="tx1"/>
                </a:solidFill>
                <a:latin typeface="Franklin Gothic Medium" panose="020B0603020102020204" pitchFamily="34" charset="0"/>
                <a:ea typeface="+mn-ea"/>
                <a:cs typeface="+mn-cs"/>
              </a:defRPr>
            </a:lvl1pPr>
            <a:lvl2pPr marL="692150" indent="-260350" algn="l" rtl="0" eaLnBrk="0" fontAlgn="base" hangingPunct="0">
              <a:spcBef>
                <a:spcPct val="40000"/>
              </a:spcBef>
              <a:spcAft>
                <a:spcPct val="0"/>
              </a:spcAft>
              <a:buClr>
                <a:schemeClr val="tx2"/>
              </a:buClr>
              <a:buSzPct val="95000"/>
              <a:buFont typeface="Wingdings" pitchFamily="2" charset="2"/>
              <a:buChar char="è"/>
              <a:defRPr>
                <a:solidFill>
                  <a:schemeClr val="tx1"/>
                </a:solidFill>
                <a:latin typeface="Franklin Gothic Medium" panose="020B0603020102020204" pitchFamily="34" charset="0"/>
              </a:defRPr>
            </a:lvl2pPr>
            <a:lvl3pPr marL="1143000" indent="-228600" algn="l" rtl="0" eaLnBrk="0" fontAlgn="base" hangingPunct="0">
              <a:spcBef>
                <a:spcPct val="40000"/>
              </a:spcBef>
              <a:spcAft>
                <a:spcPct val="0"/>
              </a:spcAft>
              <a:buClr>
                <a:schemeClr val="tx2"/>
              </a:buClr>
              <a:buSzPct val="95000"/>
              <a:buFont typeface="Wingdings" pitchFamily="2" charset="2"/>
              <a:buChar char="è"/>
              <a:defRPr>
                <a:solidFill>
                  <a:schemeClr val="tx1"/>
                </a:solidFill>
                <a:latin typeface="Franklin Gothic Medium" panose="020B0603020102020204" pitchFamily="34" charset="0"/>
              </a:defRPr>
            </a:lvl3pPr>
            <a:lvl4pPr marL="1600200" indent="-228600" algn="l" rtl="0" eaLnBrk="0" fontAlgn="base" hangingPunct="0">
              <a:spcBef>
                <a:spcPct val="40000"/>
              </a:spcBef>
              <a:spcAft>
                <a:spcPct val="0"/>
              </a:spcAft>
              <a:buClr>
                <a:schemeClr val="tx2"/>
              </a:buClr>
              <a:buSzPct val="95000"/>
              <a:buFont typeface="Wingdings" pitchFamily="2" charset="2"/>
              <a:buChar char="è"/>
              <a:defRPr>
                <a:solidFill>
                  <a:schemeClr val="tx1"/>
                </a:solidFill>
                <a:latin typeface="Franklin Gothic Medium" panose="020B0603020102020204" pitchFamily="34" charset="0"/>
              </a:defRPr>
            </a:lvl4pPr>
            <a:lvl5pPr marL="2057400" indent="-228600" algn="l" rtl="0" eaLnBrk="0" fontAlgn="base" hangingPunct="0">
              <a:spcBef>
                <a:spcPct val="40000"/>
              </a:spcBef>
              <a:spcAft>
                <a:spcPct val="0"/>
              </a:spcAft>
              <a:buClr>
                <a:schemeClr val="tx2"/>
              </a:buClr>
              <a:buSzPct val="95000"/>
              <a:buFont typeface="Wingdings" pitchFamily="2" charset="2"/>
              <a:buChar char="è"/>
              <a:defRPr>
                <a:solidFill>
                  <a:schemeClr val="tx1"/>
                </a:solidFill>
                <a:latin typeface="Franklin Gothic Medium" panose="020B0603020102020204" pitchFamily="34" charset="0"/>
              </a:defRPr>
            </a:lvl5pPr>
            <a:lvl6pPr marL="2514600" indent="-228600" algn="l" rtl="0" eaLnBrk="0" fontAlgn="base" hangingPunct="0">
              <a:spcBef>
                <a:spcPct val="4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è"/>
              <a:defRPr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4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è"/>
              <a:defRPr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4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è"/>
              <a:defRPr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4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è"/>
              <a:defRPr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GB" kern="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 be agreed</a:t>
            </a:r>
          </a:p>
          <a:p>
            <a:r>
              <a:rPr lang="en-GB" kern="0" dirty="0"/>
              <a:t>m</a:t>
            </a:r>
            <a:r>
              <a:rPr lang="en-GB" kern="0" dirty="0" smtClean="0"/>
              <a:t>ain interest:</a:t>
            </a:r>
          </a:p>
          <a:p>
            <a:pPr marL="533400" lvl="1" indent="-168275">
              <a:buFont typeface="Arial" panose="020B0604020202020204" pitchFamily="34" charset="0"/>
              <a:buChar char="•"/>
            </a:pPr>
            <a:r>
              <a:rPr lang="en-GB" kern="0" dirty="0" smtClean="0"/>
              <a:t>scenario runs </a:t>
            </a:r>
            <a:br>
              <a:rPr lang="en-GB" kern="0" dirty="0" smtClean="0"/>
            </a:br>
            <a:r>
              <a:rPr lang="en-GB" kern="0" dirty="0" smtClean="0"/>
              <a:t>usable for downscaling </a:t>
            </a:r>
          </a:p>
          <a:p>
            <a:pPr marL="533400" lvl="1" indent="-168275">
              <a:buFont typeface="Arial" panose="020B0604020202020204" pitchFamily="34" charset="0"/>
              <a:buChar char="•"/>
            </a:pPr>
            <a:r>
              <a:rPr lang="en-GB" kern="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d</a:t>
            </a:r>
            <a:r>
              <a:rPr lang="en-GB" kern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ecadal predictions (</a:t>
            </a:r>
            <a:r>
              <a:rPr lang="en-GB" kern="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MiKlip</a:t>
            </a:r>
            <a:r>
              <a:rPr lang="en-GB" kern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)</a:t>
            </a:r>
            <a:endParaRPr lang="en-GB" kern="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09629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 rot="437219">
            <a:off x="4054237" y="895325"/>
            <a:ext cx="5652120" cy="4558019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13" name="Rectangle 11"/>
          <p:cNvSpPr>
            <a:spLocks noChangeAspect="1" noChangeArrowheads="1"/>
          </p:cNvSpPr>
          <p:nvPr/>
        </p:nvSpPr>
        <p:spPr bwMode="auto">
          <a:xfrm>
            <a:off x="251520" y="371004"/>
            <a:ext cx="8233642" cy="393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b"/>
          <a:lstStyle>
            <a:lvl1pPr>
              <a:defRPr sz="2400" b="1">
                <a:solidFill>
                  <a:schemeClr val="tx2"/>
                </a:solidFill>
                <a:latin typeface="Arial" charset="0"/>
              </a:defRPr>
            </a:lvl1pPr>
            <a:lvl2pPr>
              <a:defRPr sz="2400" b="1">
                <a:solidFill>
                  <a:schemeClr val="tx2"/>
                </a:solidFill>
                <a:latin typeface="Arial" charset="0"/>
              </a:defRPr>
            </a:lvl2pPr>
            <a:lvl3pPr>
              <a:defRPr sz="2400" b="1">
                <a:solidFill>
                  <a:schemeClr val="tx2"/>
                </a:solidFill>
                <a:latin typeface="Arial" charset="0"/>
              </a:defRPr>
            </a:lvl3pPr>
            <a:lvl4pPr>
              <a:defRPr sz="2400" b="1">
                <a:solidFill>
                  <a:schemeClr val="tx2"/>
                </a:solidFill>
                <a:latin typeface="Arial" charset="0"/>
              </a:defRPr>
            </a:lvl4pPr>
            <a:lvl5pPr>
              <a:defRPr sz="2400" b="1">
                <a:solidFill>
                  <a:schemeClr val="tx2"/>
                </a:solidFill>
                <a:latin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GB" altLang="de-DE" kern="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+mj-ea"/>
                <a:cs typeface="Aharoni" panose="02010803020104030203" pitchFamily="2" charset="-79"/>
              </a:rPr>
              <a:t>CMIP6-DICAP TP3</a:t>
            </a:r>
            <a:endParaRPr lang="en-GB" altLang="de-DE" kern="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ea typeface="+mj-ea"/>
              <a:cs typeface="Aharoni" panose="02010803020104030203" pitchFamily="2" charset="-79"/>
            </a:endParaRPr>
          </a:p>
        </p:txBody>
      </p:sp>
      <p:sp>
        <p:nvSpPr>
          <p:cNvPr id="17" name="Inhaltsplatzhalter 2"/>
          <p:cNvSpPr txBox="1">
            <a:spLocks/>
          </p:cNvSpPr>
          <p:nvPr/>
        </p:nvSpPr>
        <p:spPr>
          <a:xfrm>
            <a:off x="395289" y="1700808"/>
            <a:ext cx="3506212" cy="4684359"/>
          </a:xfrm>
          <a:prstGeom prst="rect">
            <a:avLst/>
          </a:prstGeom>
        </p:spPr>
        <p:txBody>
          <a:bodyPr wrap="square">
            <a:spAutoFit/>
          </a:bodyPr>
          <a:lstStyle>
            <a:lvl1pPr marL="352425" indent="-352425" algn="l" rtl="0" eaLnBrk="0" fontAlgn="base" hangingPunct="0">
              <a:spcBef>
                <a:spcPct val="40000"/>
              </a:spcBef>
              <a:spcAft>
                <a:spcPct val="0"/>
              </a:spcAft>
              <a:buClr>
                <a:schemeClr val="tx2"/>
              </a:buClr>
              <a:buSzPct val="95000"/>
              <a:buFont typeface="Wingdings" pitchFamily="2" charset="2"/>
              <a:buChar char="è"/>
              <a:defRPr>
                <a:solidFill>
                  <a:schemeClr val="tx1"/>
                </a:solidFill>
                <a:latin typeface="Franklin Gothic Medium" panose="020B0603020102020204" pitchFamily="34" charset="0"/>
                <a:ea typeface="+mn-ea"/>
                <a:cs typeface="+mn-cs"/>
              </a:defRPr>
            </a:lvl1pPr>
            <a:lvl2pPr marL="692150" indent="-260350" algn="l" rtl="0" eaLnBrk="0" fontAlgn="base" hangingPunct="0">
              <a:spcBef>
                <a:spcPct val="40000"/>
              </a:spcBef>
              <a:spcAft>
                <a:spcPct val="0"/>
              </a:spcAft>
              <a:buClr>
                <a:schemeClr val="tx2"/>
              </a:buClr>
              <a:buSzPct val="95000"/>
              <a:buFont typeface="Wingdings" pitchFamily="2" charset="2"/>
              <a:buChar char="è"/>
              <a:defRPr>
                <a:solidFill>
                  <a:schemeClr val="tx1"/>
                </a:solidFill>
                <a:latin typeface="Franklin Gothic Medium" panose="020B0603020102020204" pitchFamily="34" charset="0"/>
              </a:defRPr>
            </a:lvl2pPr>
            <a:lvl3pPr marL="1143000" indent="-228600" algn="l" rtl="0" eaLnBrk="0" fontAlgn="base" hangingPunct="0">
              <a:spcBef>
                <a:spcPct val="40000"/>
              </a:spcBef>
              <a:spcAft>
                <a:spcPct val="0"/>
              </a:spcAft>
              <a:buClr>
                <a:schemeClr val="tx2"/>
              </a:buClr>
              <a:buSzPct val="95000"/>
              <a:buFont typeface="Wingdings" pitchFamily="2" charset="2"/>
              <a:buChar char="è"/>
              <a:defRPr>
                <a:solidFill>
                  <a:schemeClr val="tx1"/>
                </a:solidFill>
                <a:latin typeface="Franklin Gothic Medium" panose="020B0603020102020204" pitchFamily="34" charset="0"/>
              </a:defRPr>
            </a:lvl3pPr>
            <a:lvl4pPr marL="1600200" indent="-228600" algn="l" rtl="0" eaLnBrk="0" fontAlgn="base" hangingPunct="0">
              <a:spcBef>
                <a:spcPct val="40000"/>
              </a:spcBef>
              <a:spcAft>
                <a:spcPct val="0"/>
              </a:spcAft>
              <a:buClr>
                <a:schemeClr val="tx2"/>
              </a:buClr>
              <a:buSzPct val="95000"/>
              <a:buFont typeface="Wingdings" pitchFamily="2" charset="2"/>
              <a:buChar char="è"/>
              <a:defRPr>
                <a:solidFill>
                  <a:schemeClr val="tx1"/>
                </a:solidFill>
                <a:latin typeface="Franklin Gothic Medium" panose="020B0603020102020204" pitchFamily="34" charset="0"/>
              </a:defRPr>
            </a:lvl4pPr>
            <a:lvl5pPr marL="2057400" indent="-228600" algn="l" rtl="0" eaLnBrk="0" fontAlgn="base" hangingPunct="0">
              <a:spcBef>
                <a:spcPct val="40000"/>
              </a:spcBef>
              <a:spcAft>
                <a:spcPct val="0"/>
              </a:spcAft>
              <a:buClr>
                <a:schemeClr val="tx2"/>
              </a:buClr>
              <a:buSzPct val="95000"/>
              <a:buFont typeface="Wingdings" pitchFamily="2" charset="2"/>
              <a:buChar char="è"/>
              <a:defRPr>
                <a:solidFill>
                  <a:schemeClr val="tx1"/>
                </a:solidFill>
                <a:latin typeface="Franklin Gothic Medium" panose="020B0603020102020204" pitchFamily="34" charset="0"/>
              </a:defRPr>
            </a:lvl5pPr>
            <a:lvl6pPr marL="2514600" indent="-228600" algn="l" rtl="0" eaLnBrk="0" fontAlgn="base" hangingPunct="0">
              <a:spcBef>
                <a:spcPct val="4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è"/>
              <a:defRPr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4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è"/>
              <a:defRPr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4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è"/>
              <a:defRPr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4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è"/>
              <a:defRPr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None/>
            </a:pPr>
            <a:r>
              <a:rPr lang="en-GB" sz="2000" kern="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ICON-</a:t>
            </a:r>
            <a:r>
              <a:rPr lang="en-GB" sz="2000" kern="0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Eucli</a:t>
            </a:r>
            <a:r>
              <a:rPr lang="en-GB" sz="2000" kern="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AMIP experiments</a:t>
            </a:r>
            <a:r>
              <a:rPr lang="en-GB" kern="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</a:p>
          <a:p>
            <a:r>
              <a:rPr lang="en-GB" kern="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Granted:1 </a:t>
            </a:r>
            <a:r>
              <a:rPr lang="en-GB" kern="0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PostDoc</a:t>
            </a:r>
            <a:r>
              <a:rPr lang="en-GB" kern="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4 years</a:t>
            </a:r>
          </a:p>
          <a:p>
            <a:r>
              <a:rPr lang="en-GB" kern="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Job announcement open until June 28, 2016</a:t>
            </a:r>
          </a:p>
          <a:p>
            <a:r>
              <a:rPr lang="en-GB" kern="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Employment starts approx. January 2017</a:t>
            </a:r>
          </a:p>
          <a:p>
            <a:r>
              <a:rPr lang="en-GB" kern="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6 months delay!!!</a:t>
            </a:r>
          </a:p>
          <a:p>
            <a:endParaRPr lang="en-GB" kern="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None/>
            </a:pPr>
            <a:r>
              <a:rPr lang="en-GB" altLang="de-DE" sz="2000" ker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Supplementing </a:t>
            </a:r>
            <a:r>
              <a:rPr lang="en-GB" altLang="de-DE" sz="2000" kern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MPI-ESM1 </a:t>
            </a:r>
            <a:r>
              <a:rPr lang="en-GB" altLang="de-DE" sz="2000" kern="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projections</a:t>
            </a:r>
          </a:p>
          <a:p>
            <a:r>
              <a:rPr lang="en-GB" altLang="de-DE" kern="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DWD </a:t>
            </a:r>
            <a:r>
              <a:rPr lang="en-GB" altLang="de-DE" kern="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staff starting January 2017</a:t>
            </a:r>
            <a:endParaRPr lang="en-GB" altLang="de-DE" kern="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None/>
            </a:pPr>
            <a:endParaRPr lang="en-GB" kern="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8" name="Rectangle 11"/>
          <p:cNvSpPr>
            <a:spLocks noChangeAspect="1" noChangeArrowheads="1"/>
          </p:cNvSpPr>
          <p:nvPr/>
        </p:nvSpPr>
        <p:spPr bwMode="auto">
          <a:xfrm>
            <a:off x="370608" y="1052736"/>
            <a:ext cx="8233642" cy="393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b"/>
          <a:lstStyle>
            <a:lvl1pPr>
              <a:defRPr sz="2400" b="1">
                <a:solidFill>
                  <a:schemeClr val="tx2"/>
                </a:solidFill>
                <a:latin typeface="Arial" charset="0"/>
              </a:defRPr>
            </a:lvl1pPr>
            <a:lvl2pPr>
              <a:defRPr sz="2400" b="1">
                <a:solidFill>
                  <a:schemeClr val="tx2"/>
                </a:solidFill>
                <a:latin typeface="Arial" charset="0"/>
              </a:defRPr>
            </a:lvl2pPr>
            <a:lvl3pPr>
              <a:defRPr sz="2400" b="1">
                <a:solidFill>
                  <a:schemeClr val="tx2"/>
                </a:solidFill>
                <a:latin typeface="Arial" charset="0"/>
              </a:defRPr>
            </a:lvl3pPr>
            <a:lvl4pPr>
              <a:defRPr sz="2400" b="1">
                <a:solidFill>
                  <a:schemeClr val="tx2"/>
                </a:solidFill>
                <a:latin typeface="Arial" charset="0"/>
              </a:defRPr>
            </a:lvl4pPr>
            <a:lvl5pPr>
              <a:defRPr sz="2400" b="1">
                <a:solidFill>
                  <a:schemeClr val="tx2"/>
                </a:solidFill>
                <a:latin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GB" altLang="de-DE" kern="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+mj-ea"/>
                <a:cs typeface="Aharoni" panose="02010803020104030203" pitchFamily="2" charset="-79"/>
              </a:rPr>
              <a:t>DWD contribution</a:t>
            </a:r>
            <a:endParaRPr lang="en-GB" altLang="de-DE" kern="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ea typeface="+mj-ea"/>
              <a:cs typeface="Aharoni" panose="02010803020104030203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10021442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4"/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854356" y="-118753"/>
            <a:ext cx="4927288" cy="4820408"/>
          </a:xfrm>
          <a:prstGeom prst="rect">
            <a:avLst/>
          </a:prstGeom>
          <a:noFill/>
          <a:ln w="127000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 descr="Fotolia_6433940_S"/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444208" y="-178882"/>
            <a:ext cx="4100167" cy="4880537"/>
          </a:xfrm>
          <a:prstGeom prst="rect">
            <a:avLst/>
          </a:prstGeom>
          <a:noFill/>
          <a:ln w="127000">
            <a:solidFill>
              <a:schemeClr val="bg1"/>
            </a:solidFill>
          </a:ln>
        </p:spPr>
      </p:pic>
      <p:pic>
        <p:nvPicPr>
          <p:cNvPr id="13320" name="Picture 12" descr="K:\Deutscher Wetterdienst\Corporate Design Aktuell\DWD-Logo-Komplett\20mm\RGB\Wortbildmarke mit Claim\bmp\Wortbildmarke-und-Claim-positiv-auf-weiss.bmp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594481" y="188919"/>
            <a:ext cx="2295525" cy="612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" name="Rechteck 21"/>
          <p:cNvSpPr/>
          <p:nvPr/>
        </p:nvSpPr>
        <p:spPr bwMode="auto">
          <a:xfrm>
            <a:off x="6438900" y="0"/>
            <a:ext cx="2597150" cy="1052513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extLst/>
        </p:spPr>
        <p:txBody>
          <a:bodyPr/>
          <a:lstStyle/>
          <a:p>
            <a:pPr eaLnBrk="0" hangingPunct="0">
              <a:defRPr/>
            </a:pPr>
            <a:endParaRPr lang="de-DE" sz="1800">
              <a:solidFill>
                <a:srgbClr val="000000"/>
              </a:solidFill>
              <a:cs typeface="+mn-cs"/>
            </a:endParaRPr>
          </a:p>
        </p:txBody>
      </p:sp>
      <p:pic>
        <p:nvPicPr>
          <p:cNvPr id="23" name="Picture 12" descr="K:\Deutscher Wetterdienst\Corporate Design Aktuell\DWD-Logo-Komplett\20mm\RGB\Wortbildmarke mit Claim\bmp\Wortbildmarke-und-Claim-positiv-auf-weiss.bmp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594475" y="188913"/>
            <a:ext cx="2295525" cy="612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8" descr="0,,1300927_4,00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3492896" y="-178882"/>
            <a:ext cx="6602874" cy="4751004"/>
          </a:xfrm>
          <a:prstGeom prst="rect">
            <a:avLst/>
          </a:prstGeom>
          <a:noFill/>
          <a:ln w="127000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Grafik 2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0800000">
            <a:off x="-252535" y="0"/>
            <a:ext cx="1495425" cy="5236464"/>
          </a:xfrm>
          <a:prstGeom prst="rect">
            <a:avLst/>
          </a:prstGeom>
          <a:noFill/>
          <a:ln>
            <a:noFill/>
          </a:ln>
        </p:spPr>
      </p:pic>
      <p:pic>
        <p:nvPicPr>
          <p:cNvPr id="21" name="Picture 2"/>
          <p:cNvPicPr>
            <a:picLocks noChangeAspect="1" noChangeArrowheads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1403648" y="2234778"/>
            <a:ext cx="6156176" cy="3413278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100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effectLst/>
          <a:extLst/>
        </p:spPr>
      </p:pic>
      <p:sp>
        <p:nvSpPr>
          <p:cNvPr id="2" name="Rechteck 1"/>
          <p:cNvSpPr/>
          <p:nvPr/>
        </p:nvSpPr>
        <p:spPr bwMode="auto">
          <a:xfrm>
            <a:off x="-1" y="6237312"/>
            <a:ext cx="9324529" cy="72008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9" name="Rechteck 8"/>
          <p:cNvSpPr/>
          <p:nvPr/>
        </p:nvSpPr>
        <p:spPr>
          <a:xfrm>
            <a:off x="4545013" y="6129338"/>
            <a:ext cx="4572000" cy="707830"/>
          </a:xfrm>
          <a:prstGeom prst="rect">
            <a:avLst/>
          </a:prstGeom>
        </p:spPr>
        <p:txBody>
          <a:bodyPr lIns="91380" tIns="45692" rIns="91380" bIns="45692">
            <a:spAutoFit/>
          </a:bodyPr>
          <a:lstStyle/>
          <a:p>
            <a:pPr algn="r" eaLnBrk="0" hangingPunct="0">
              <a:defRPr/>
            </a:pPr>
            <a:r>
              <a:rPr lang="de-DE" dirty="0">
                <a:solidFill>
                  <a:srgbClr val="000000">
                    <a:lumMod val="65000"/>
                    <a:lumOff val="35000"/>
                  </a:srgbClr>
                </a:solidFill>
                <a:cs typeface="+mn-cs"/>
              </a:rPr>
              <a:t>Dr. </a:t>
            </a:r>
            <a:r>
              <a:rPr lang="de-DE" dirty="0" smtClean="0">
                <a:solidFill>
                  <a:srgbClr val="000000">
                    <a:lumMod val="65000"/>
                    <a:lumOff val="35000"/>
                  </a:srgbClr>
                </a:solidFill>
                <a:cs typeface="+mn-cs"/>
              </a:rPr>
              <a:t>Barbara Früh</a:t>
            </a:r>
            <a:r>
              <a:rPr lang="de-DE" sz="1100" dirty="0">
                <a:solidFill>
                  <a:srgbClr val="000000">
                    <a:lumMod val="65000"/>
                    <a:lumOff val="35000"/>
                  </a:srgbClr>
                </a:solidFill>
                <a:cs typeface="+mn-cs"/>
              </a:rPr>
              <a:t/>
            </a:r>
            <a:br>
              <a:rPr lang="de-DE" sz="1100" dirty="0">
                <a:solidFill>
                  <a:srgbClr val="000000">
                    <a:lumMod val="65000"/>
                    <a:lumOff val="35000"/>
                  </a:srgbClr>
                </a:solidFill>
                <a:cs typeface="+mn-cs"/>
              </a:rPr>
            </a:br>
            <a:r>
              <a:rPr lang="de-DE" sz="1100" dirty="0">
                <a:solidFill>
                  <a:srgbClr val="000000">
                    <a:lumMod val="65000"/>
                    <a:lumOff val="35000"/>
                  </a:srgbClr>
                </a:solidFill>
                <a:cs typeface="+mn-cs"/>
              </a:rPr>
              <a:t>Deutscher </a:t>
            </a:r>
            <a:r>
              <a:rPr lang="de-DE" sz="1100" dirty="0" smtClean="0">
                <a:solidFill>
                  <a:srgbClr val="000000">
                    <a:lumMod val="65000"/>
                    <a:lumOff val="35000"/>
                  </a:srgbClr>
                </a:solidFill>
                <a:cs typeface="+mn-cs"/>
              </a:rPr>
              <a:t>Wetterdienst – Zentrales Klimabüro</a:t>
            </a:r>
            <a:endParaRPr lang="de-DE" sz="1100" dirty="0">
              <a:solidFill>
                <a:srgbClr val="000000">
                  <a:lumMod val="65000"/>
                  <a:lumOff val="35000"/>
                </a:srgbClr>
              </a:solidFill>
              <a:cs typeface="+mn-cs"/>
            </a:endParaRPr>
          </a:p>
          <a:p>
            <a:pPr algn="r" eaLnBrk="0" hangingPunct="0">
              <a:defRPr/>
            </a:pPr>
            <a:r>
              <a:rPr lang="de-DE" sz="1100" dirty="0" smtClean="0">
                <a:solidFill>
                  <a:srgbClr val="000000">
                    <a:lumMod val="65000"/>
                    <a:lumOff val="35000"/>
                  </a:srgbClr>
                </a:solidFill>
                <a:cs typeface="+mn-cs"/>
              </a:rPr>
              <a:t>Barbara.Frueh@dwd.de</a:t>
            </a:r>
            <a:endParaRPr lang="de-DE" sz="1100" dirty="0">
              <a:solidFill>
                <a:srgbClr val="000000">
                  <a:lumMod val="65000"/>
                  <a:lumOff val="35000"/>
                </a:srgbClr>
              </a:solidFill>
              <a:cs typeface="+mn-cs"/>
            </a:endParaRPr>
          </a:p>
        </p:txBody>
      </p:sp>
      <p:sp>
        <p:nvSpPr>
          <p:cNvPr id="11" name="Textfeld 2"/>
          <p:cNvSpPr txBox="1">
            <a:spLocks noChangeArrowheads="1"/>
          </p:cNvSpPr>
          <p:nvPr/>
        </p:nvSpPr>
        <p:spPr bwMode="auto">
          <a:xfrm>
            <a:off x="-1" y="5229200"/>
            <a:ext cx="7308305" cy="13233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380" tIns="45692" rIns="91380" bIns="45692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None/>
              <a:defRPr/>
            </a:pPr>
            <a:r>
              <a:rPr lang="de-DE" sz="4000" dirty="0" smtClean="0"/>
              <a:t>Vielen Dank für Ihre Aufmerksamkeit</a:t>
            </a:r>
            <a:endParaRPr lang="de-DE" altLang="de-DE" sz="4000" b="1" dirty="0">
              <a:solidFill>
                <a:srgbClr val="000000">
                  <a:lumMod val="75000"/>
                  <a:lumOff val="25000"/>
                </a:srgbClr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115711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hteck 12"/>
          <p:cNvSpPr/>
          <p:nvPr/>
        </p:nvSpPr>
        <p:spPr>
          <a:xfrm>
            <a:off x="0" y="1556792"/>
            <a:ext cx="9144000" cy="4796383"/>
          </a:xfrm>
          <a:prstGeom prst="rect">
            <a:avLst/>
          </a:prstGeom>
          <a:solidFill>
            <a:srgbClr val="EAEAE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grpSp>
        <p:nvGrpSpPr>
          <p:cNvPr id="5" name="Gruppieren 4"/>
          <p:cNvGrpSpPr/>
          <p:nvPr/>
        </p:nvGrpSpPr>
        <p:grpSpPr>
          <a:xfrm>
            <a:off x="4848046" y="1684900"/>
            <a:ext cx="4260548" cy="4260548"/>
            <a:chOff x="4848046" y="2029844"/>
            <a:chExt cx="4260548" cy="4260548"/>
          </a:xfrm>
        </p:grpSpPr>
        <p:sp>
          <p:nvSpPr>
            <p:cNvPr id="3" name="Ellipse 2"/>
            <p:cNvSpPr/>
            <p:nvPr/>
          </p:nvSpPr>
          <p:spPr bwMode="auto">
            <a:xfrm>
              <a:off x="4848046" y="2029844"/>
              <a:ext cx="4260548" cy="4260548"/>
            </a:xfrm>
            <a:prstGeom prst="ellipse">
              <a:avLst/>
            </a:prstGeom>
            <a:solidFill>
              <a:srgbClr val="FFC00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de-DE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rPr>
                <a:t>       </a:t>
              </a:r>
            </a:p>
          </p:txBody>
        </p:sp>
        <p:pic>
          <p:nvPicPr>
            <p:cNvPr id="10" name="Grafik 7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77276" y="2158280"/>
              <a:ext cx="4002087" cy="4003675"/>
            </a:xfrm>
            <a:prstGeom prst="ellips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8" name="Text Box 2"/>
          <p:cNvSpPr txBox="1">
            <a:spLocks noChangeArrowheads="1"/>
          </p:cNvSpPr>
          <p:nvPr/>
        </p:nvSpPr>
        <p:spPr bwMode="auto">
          <a:xfrm>
            <a:off x="434180" y="1828916"/>
            <a:ext cx="5649987" cy="7535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75749" tIns="37874" rIns="75749" bIns="37874">
            <a:spAutoFit/>
          </a:bodyPr>
          <a:lstStyle>
            <a:lvl1pPr marL="176213" indent="-176213" defTabSz="371475" eaLnBrk="0" hangingPunct="0">
              <a:defRPr sz="2000">
                <a:solidFill>
                  <a:srgbClr val="FFFFCC"/>
                </a:solidFill>
                <a:latin typeface="Franklin Gothic Medium" pitchFamily="34" charset="0"/>
              </a:defRPr>
            </a:lvl1pPr>
            <a:lvl2pPr marL="615950" indent="-236538" defTabSz="371475" eaLnBrk="0" hangingPunct="0">
              <a:defRPr sz="2000">
                <a:solidFill>
                  <a:srgbClr val="FFFFCC"/>
                </a:solidFill>
                <a:latin typeface="Franklin Gothic Medium" pitchFamily="34" charset="0"/>
              </a:defRPr>
            </a:lvl2pPr>
            <a:lvl3pPr marL="960438" indent="-188913" defTabSz="371475" eaLnBrk="0" hangingPunct="0">
              <a:defRPr sz="2000">
                <a:solidFill>
                  <a:srgbClr val="FFFFCC"/>
                </a:solidFill>
                <a:latin typeface="Franklin Gothic Medium" pitchFamily="34" charset="0"/>
              </a:defRPr>
            </a:lvl3pPr>
            <a:lvl4pPr marL="1328738" indent="-188913" defTabSz="371475" eaLnBrk="0" hangingPunct="0">
              <a:defRPr sz="2000">
                <a:solidFill>
                  <a:srgbClr val="FFFFCC"/>
                </a:solidFill>
                <a:latin typeface="Franklin Gothic Medium" pitchFamily="34" charset="0"/>
              </a:defRPr>
            </a:lvl4pPr>
            <a:lvl5pPr marL="1704975" indent="-190500" defTabSz="371475" eaLnBrk="0" hangingPunct="0">
              <a:defRPr sz="2000">
                <a:solidFill>
                  <a:srgbClr val="FFFFCC"/>
                </a:solidFill>
                <a:latin typeface="Franklin Gothic Medium" pitchFamily="34" charset="0"/>
              </a:defRPr>
            </a:lvl5pPr>
            <a:lvl6pPr marL="2162175" indent="-190500" algn="ctr" defTabSz="371475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defRPr sz="2000">
                <a:solidFill>
                  <a:srgbClr val="FFFFCC"/>
                </a:solidFill>
                <a:latin typeface="Franklin Gothic Medium" pitchFamily="34" charset="0"/>
              </a:defRPr>
            </a:lvl6pPr>
            <a:lvl7pPr marL="2619375" indent="-190500" algn="ctr" defTabSz="371475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defRPr sz="2000">
                <a:solidFill>
                  <a:srgbClr val="FFFFCC"/>
                </a:solidFill>
                <a:latin typeface="Franklin Gothic Medium" pitchFamily="34" charset="0"/>
              </a:defRPr>
            </a:lvl7pPr>
            <a:lvl8pPr marL="3076575" indent="-190500" algn="ctr" defTabSz="371475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defRPr sz="2000">
                <a:solidFill>
                  <a:srgbClr val="FFFFCC"/>
                </a:solidFill>
                <a:latin typeface="Franklin Gothic Medium" pitchFamily="34" charset="0"/>
              </a:defRPr>
            </a:lvl8pPr>
            <a:lvl9pPr marL="3533775" indent="-190500" algn="ctr" defTabSz="371475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defRPr sz="2000">
                <a:solidFill>
                  <a:srgbClr val="FFFFCC"/>
                </a:solidFill>
                <a:latin typeface="Franklin Gothic Medium" pitchFamily="34" charset="0"/>
              </a:defRPr>
            </a:lvl9pPr>
          </a:lstStyle>
          <a:p>
            <a:pPr>
              <a:buClrTx/>
              <a:buSzTx/>
            </a:pPr>
            <a:r>
              <a:rPr lang="de-DE" altLang="en-US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+mj-ea"/>
                <a:cs typeface="Aharoni" panose="02010803020104030203" pitchFamily="2" charset="-79"/>
              </a:rPr>
              <a:t>Global:</a:t>
            </a:r>
          </a:p>
          <a:p>
            <a:pPr eaLnBrk="1" hangingPunct="1"/>
            <a:r>
              <a:rPr lang="en-US" altLang="en-US" dirty="0">
                <a:solidFill>
                  <a:schemeClr val="tx1"/>
                </a:solidFill>
                <a:latin typeface="+mj-lt"/>
                <a:ea typeface="Arial Unicode MS" pitchFamily="34" charset="-128"/>
                <a:cs typeface="Arial Unicode MS" pitchFamily="34" charset="-128"/>
              </a:rPr>
              <a:t>Icosahedron </a:t>
            </a:r>
            <a:r>
              <a:rPr lang="en-US" altLang="en-US" dirty="0" smtClean="0">
                <a:solidFill>
                  <a:schemeClr val="tx1"/>
                </a:solidFill>
                <a:latin typeface="+mj-lt"/>
                <a:ea typeface="Arial Unicode MS" pitchFamily="34" charset="-128"/>
                <a:cs typeface="Arial Unicode MS" pitchFamily="34" charset="-128"/>
              </a:rPr>
              <a:t>projection </a:t>
            </a:r>
            <a:r>
              <a:rPr lang="en-US" altLang="en-US" dirty="0">
                <a:solidFill>
                  <a:schemeClr val="tx1"/>
                </a:solidFill>
                <a:latin typeface="+mj-lt"/>
                <a:ea typeface="Arial Unicode MS" pitchFamily="34" charset="-128"/>
                <a:cs typeface="Arial Unicode MS" pitchFamily="34" charset="-128"/>
              </a:rPr>
              <a:t>onto a sphere</a:t>
            </a:r>
            <a:endParaRPr lang="de-DE" altLang="en-US" dirty="0">
              <a:solidFill>
                <a:srgbClr val="CC0000"/>
              </a:solidFill>
              <a:latin typeface="+mj-lt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11" name="Rechteck 9"/>
          <p:cNvSpPr>
            <a:spLocks noChangeArrowheads="1"/>
          </p:cNvSpPr>
          <p:nvPr/>
        </p:nvSpPr>
        <p:spPr bwMode="auto">
          <a:xfrm>
            <a:off x="1928607" y="3516104"/>
            <a:ext cx="2450927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40000"/>
              </a:spcBef>
              <a:buClr>
                <a:schemeClr val="tx2"/>
              </a:buClr>
              <a:buSzPct val="95000"/>
              <a:buFont typeface="Wingdings" pitchFamily="2" charset="2"/>
              <a:buChar char="è"/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40000"/>
              </a:spcBef>
              <a:buClr>
                <a:schemeClr val="tx2"/>
              </a:buClr>
              <a:buSzPct val="95000"/>
              <a:buFont typeface="Wingdings" pitchFamily="2" charset="2"/>
              <a:buChar char="è"/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40000"/>
              </a:spcBef>
              <a:buClr>
                <a:schemeClr val="tx2"/>
              </a:buClr>
              <a:buSzPct val="95000"/>
              <a:buFont typeface="Wingdings" pitchFamily="2" charset="2"/>
              <a:buChar char="è"/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40000"/>
              </a:spcBef>
              <a:buClr>
                <a:schemeClr val="tx2"/>
              </a:buClr>
              <a:buSzPct val="95000"/>
              <a:buFont typeface="Wingdings" pitchFamily="2" charset="2"/>
              <a:buChar char="è"/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40000"/>
              </a:spcBef>
              <a:buClr>
                <a:schemeClr val="tx2"/>
              </a:buClr>
              <a:buSzPct val="95000"/>
              <a:buFont typeface="Wingdings" pitchFamily="2" charset="2"/>
              <a:buChar char="è"/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40000"/>
              </a:spcBef>
              <a:spcAft>
                <a:spcPct val="0"/>
              </a:spcAft>
              <a:buClr>
                <a:schemeClr val="tx2"/>
              </a:buClr>
              <a:buSzPct val="95000"/>
              <a:buFont typeface="Wingdings" pitchFamily="2" charset="2"/>
              <a:buChar char="è"/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40000"/>
              </a:spcBef>
              <a:spcAft>
                <a:spcPct val="0"/>
              </a:spcAft>
              <a:buClr>
                <a:schemeClr val="tx2"/>
              </a:buClr>
              <a:buSzPct val="95000"/>
              <a:buFont typeface="Wingdings" pitchFamily="2" charset="2"/>
              <a:buChar char="è"/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40000"/>
              </a:spcBef>
              <a:spcAft>
                <a:spcPct val="0"/>
              </a:spcAft>
              <a:buClr>
                <a:schemeClr val="tx2"/>
              </a:buClr>
              <a:buSzPct val="95000"/>
              <a:buFont typeface="Wingdings" pitchFamily="2" charset="2"/>
              <a:buChar char="è"/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40000"/>
              </a:spcBef>
              <a:spcAft>
                <a:spcPct val="0"/>
              </a:spcAft>
              <a:buClr>
                <a:schemeClr val="tx2"/>
              </a:buClr>
              <a:buSzPct val="95000"/>
              <a:buFont typeface="Wingdings" pitchFamily="2" charset="2"/>
              <a:buChar char="è"/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>
              <a:spcBef>
                <a:spcPct val="0"/>
              </a:spcBef>
              <a:buClrTx/>
              <a:buSzTx/>
              <a:buFontTx/>
              <a:buNone/>
            </a:pPr>
            <a:r>
              <a:rPr lang="de-DE" altLang="de-DE" b="1" dirty="0" smtClean="0">
                <a:latin typeface="Franklin Gothic Medium" panose="020B0603020102020204" pitchFamily="34" charset="0"/>
              </a:rPr>
              <a:t>ICON (operational)</a:t>
            </a:r>
          </a:p>
          <a:p>
            <a:pPr algn="l">
              <a:spcBef>
                <a:spcPct val="0"/>
              </a:spcBef>
              <a:buClrTx/>
              <a:buSzTx/>
              <a:buFontTx/>
              <a:buNone/>
            </a:pPr>
            <a:r>
              <a:rPr lang="de-DE" altLang="de-DE" b="1" dirty="0" smtClean="0">
                <a:latin typeface="Franklin Gothic Medium" panose="020B0603020102020204" pitchFamily="34" charset="0"/>
              </a:rPr>
              <a:t>R</a:t>
            </a:r>
            <a:r>
              <a:rPr lang="de-DE" altLang="de-DE" b="1" dirty="0" smtClean="0">
                <a:solidFill>
                  <a:srgbClr val="FF0000"/>
                </a:solidFill>
                <a:latin typeface="Franklin Gothic Medium" panose="020B0603020102020204" pitchFamily="34" charset="0"/>
              </a:rPr>
              <a:t>3</a:t>
            </a:r>
            <a:r>
              <a:rPr lang="de-DE" altLang="de-DE" b="1" dirty="0" smtClean="0">
                <a:latin typeface="Franklin Gothic Medium" panose="020B0603020102020204" pitchFamily="34" charset="0"/>
              </a:rPr>
              <a:t>B0</a:t>
            </a:r>
            <a:r>
              <a:rPr lang="de-DE" altLang="de-DE" b="1" dirty="0" smtClean="0">
                <a:solidFill>
                  <a:srgbClr val="002060"/>
                </a:solidFill>
                <a:latin typeface="Franklin Gothic Medium" panose="020B0603020102020204" pitchFamily="34" charset="0"/>
              </a:rPr>
              <a:t>7 </a:t>
            </a:r>
            <a:r>
              <a:rPr lang="de-DE" altLang="de-DE" b="1" dirty="0" smtClean="0">
                <a:latin typeface="Franklin Gothic Medium" panose="020B0603020102020204" pitchFamily="34" charset="0"/>
              </a:rPr>
              <a:t>(approx.13 km)</a:t>
            </a:r>
          </a:p>
        </p:txBody>
      </p:sp>
      <p:sp>
        <p:nvSpPr>
          <p:cNvPr id="12" name="Rechteck 9"/>
          <p:cNvSpPr>
            <a:spLocks noChangeArrowheads="1"/>
          </p:cNvSpPr>
          <p:nvPr/>
        </p:nvSpPr>
        <p:spPr bwMode="auto">
          <a:xfrm>
            <a:off x="430414" y="4502150"/>
            <a:ext cx="3925562" cy="12311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40000"/>
              </a:spcBef>
              <a:buClr>
                <a:schemeClr val="tx2"/>
              </a:buClr>
              <a:buSzPct val="95000"/>
              <a:buFont typeface="Wingdings" pitchFamily="2" charset="2"/>
              <a:buChar char="è"/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40000"/>
              </a:spcBef>
              <a:buClr>
                <a:schemeClr val="tx2"/>
              </a:buClr>
              <a:buSzPct val="95000"/>
              <a:buFont typeface="Wingdings" pitchFamily="2" charset="2"/>
              <a:buChar char="è"/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40000"/>
              </a:spcBef>
              <a:buClr>
                <a:schemeClr val="tx2"/>
              </a:buClr>
              <a:buSzPct val="95000"/>
              <a:buFont typeface="Wingdings" pitchFamily="2" charset="2"/>
              <a:buChar char="è"/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40000"/>
              </a:spcBef>
              <a:buClr>
                <a:schemeClr val="tx2"/>
              </a:buClr>
              <a:buSzPct val="95000"/>
              <a:buFont typeface="Wingdings" pitchFamily="2" charset="2"/>
              <a:buChar char="è"/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40000"/>
              </a:spcBef>
              <a:buClr>
                <a:schemeClr val="tx2"/>
              </a:buClr>
              <a:buSzPct val="95000"/>
              <a:buFont typeface="Wingdings" pitchFamily="2" charset="2"/>
              <a:buChar char="è"/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40000"/>
              </a:spcBef>
              <a:spcAft>
                <a:spcPct val="0"/>
              </a:spcAft>
              <a:buClr>
                <a:schemeClr val="tx2"/>
              </a:buClr>
              <a:buSzPct val="95000"/>
              <a:buFont typeface="Wingdings" pitchFamily="2" charset="2"/>
              <a:buChar char="è"/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40000"/>
              </a:spcBef>
              <a:spcAft>
                <a:spcPct val="0"/>
              </a:spcAft>
              <a:buClr>
                <a:schemeClr val="tx2"/>
              </a:buClr>
              <a:buSzPct val="95000"/>
              <a:buFont typeface="Wingdings" pitchFamily="2" charset="2"/>
              <a:buChar char="è"/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40000"/>
              </a:spcBef>
              <a:spcAft>
                <a:spcPct val="0"/>
              </a:spcAft>
              <a:buClr>
                <a:schemeClr val="tx2"/>
              </a:buClr>
              <a:buSzPct val="95000"/>
              <a:buFont typeface="Wingdings" pitchFamily="2" charset="2"/>
              <a:buChar char="è"/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40000"/>
              </a:spcBef>
              <a:spcAft>
                <a:spcPct val="0"/>
              </a:spcAft>
              <a:buClr>
                <a:schemeClr val="tx2"/>
              </a:buClr>
              <a:buSzPct val="95000"/>
              <a:buFont typeface="Wingdings" pitchFamily="2" charset="2"/>
              <a:buChar char="è"/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None/>
            </a:pPr>
            <a:r>
              <a:rPr lang="en-US" altLang="de-DE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Franklin Gothic Medium" panose="020B0603020102020204" pitchFamily="34" charset="0"/>
              </a:rPr>
              <a:t>ICON </a:t>
            </a:r>
            <a:r>
              <a:rPr lang="en-US" altLang="de-DE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Franklin Gothic Medium" panose="020B0603020102020204" pitchFamily="34" charset="0"/>
              </a:rPr>
              <a:t>grid construction:</a:t>
            </a:r>
          </a:p>
          <a:p>
            <a:pPr marL="342900" indent="-342900">
              <a:spcBef>
                <a:spcPct val="0"/>
              </a:spcBef>
              <a:buClrTx/>
              <a:buSzTx/>
              <a:buAutoNum type="arabicPeriod"/>
            </a:pPr>
            <a:r>
              <a:rPr lang="en-US" altLang="de-DE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Franklin Gothic Medium" panose="020B0603020102020204" pitchFamily="34" charset="0"/>
              </a:rPr>
              <a:t>division </a:t>
            </a:r>
            <a:r>
              <a:rPr lang="en-US" altLang="de-DE" dirty="0">
                <a:solidFill>
                  <a:schemeClr val="tx1">
                    <a:lumMod val="65000"/>
                    <a:lumOff val="35000"/>
                  </a:schemeClr>
                </a:solidFill>
                <a:latin typeface="Franklin Gothic Medium" panose="020B0603020102020204" pitchFamily="34" charset="0"/>
              </a:rPr>
              <a:t>into n sections (Rn) </a:t>
            </a:r>
            <a:endParaRPr lang="en-US" altLang="de-DE" dirty="0" smtClean="0">
              <a:solidFill>
                <a:schemeClr val="tx1">
                  <a:lumMod val="65000"/>
                  <a:lumOff val="35000"/>
                </a:schemeClr>
              </a:solidFill>
              <a:latin typeface="Franklin Gothic Medium" panose="020B0603020102020204" pitchFamily="34" charset="0"/>
            </a:endParaRPr>
          </a:p>
          <a:p>
            <a:pPr marL="342900" indent="-342900">
              <a:spcBef>
                <a:spcPct val="0"/>
              </a:spcBef>
              <a:buClrTx/>
              <a:buSzTx/>
              <a:buAutoNum type="arabicPeriod"/>
            </a:pPr>
            <a:r>
              <a:rPr lang="en-US" altLang="de-DE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Franklin Gothic Medium" panose="020B0603020102020204" pitchFamily="34" charset="0"/>
              </a:rPr>
              <a:t>followed </a:t>
            </a:r>
            <a:r>
              <a:rPr lang="en-US" altLang="de-DE" dirty="0">
                <a:solidFill>
                  <a:schemeClr val="tx1">
                    <a:lumMod val="65000"/>
                    <a:lumOff val="35000"/>
                  </a:schemeClr>
                </a:solidFill>
                <a:latin typeface="Franklin Gothic Medium" panose="020B0603020102020204" pitchFamily="34" charset="0"/>
              </a:rPr>
              <a:t>by k bisection </a:t>
            </a:r>
            <a:r>
              <a:rPr lang="en-US" altLang="de-DE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Franklin Gothic Medium" panose="020B0603020102020204" pitchFamily="34" charset="0"/>
              </a:rPr>
              <a:t>steps (</a:t>
            </a:r>
            <a:r>
              <a:rPr lang="en-US" altLang="de-DE" dirty="0">
                <a:solidFill>
                  <a:schemeClr val="tx1">
                    <a:lumMod val="65000"/>
                    <a:lumOff val="35000"/>
                  </a:schemeClr>
                </a:solidFill>
                <a:latin typeface="Franklin Gothic Medium" panose="020B0603020102020204" pitchFamily="34" charset="0"/>
              </a:rPr>
              <a:t>Bk), </a:t>
            </a:r>
            <a:endParaRPr lang="en-US" altLang="de-DE" dirty="0" smtClean="0">
              <a:solidFill>
                <a:schemeClr val="tx1">
                  <a:lumMod val="65000"/>
                  <a:lumOff val="35000"/>
                </a:schemeClr>
              </a:solidFill>
              <a:latin typeface="Franklin Gothic Medium" panose="020B0603020102020204" pitchFamily="34" charset="0"/>
            </a:endParaRPr>
          </a:p>
          <a:p>
            <a:pPr>
              <a:spcBef>
                <a:spcPct val="0"/>
              </a:spcBef>
              <a:buClrTx/>
              <a:buSzTx/>
              <a:buNone/>
            </a:pPr>
            <a:r>
              <a:rPr lang="en-US" altLang="de-DE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Franklin Gothic Medium" panose="020B0603020102020204" pitchFamily="34" charset="0"/>
              </a:rPr>
              <a:t>→ resulting </a:t>
            </a:r>
            <a:r>
              <a:rPr lang="en-US" altLang="de-DE" dirty="0">
                <a:solidFill>
                  <a:schemeClr val="tx1">
                    <a:lumMod val="65000"/>
                    <a:lumOff val="35000"/>
                  </a:schemeClr>
                </a:solidFill>
                <a:latin typeface="Franklin Gothic Medium" panose="020B0603020102020204" pitchFamily="34" charset="0"/>
              </a:rPr>
              <a:t>in a </a:t>
            </a:r>
            <a:r>
              <a:rPr lang="en-US" altLang="de-DE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Franklin Gothic Medium" panose="020B0603020102020204" pitchFamily="34" charset="0"/>
              </a:rPr>
              <a:t>RnBk</a:t>
            </a:r>
            <a:r>
              <a:rPr lang="en-US" altLang="de-DE" dirty="0">
                <a:solidFill>
                  <a:schemeClr val="tx1">
                    <a:lumMod val="65000"/>
                    <a:lumOff val="35000"/>
                  </a:schemeClr>
                </a:solidFill>
                <a:latin typeface="Franklin Gothic Medium" panose="020B0603020102020204" pitchFamily="34" charset="0"/>
              </a:rPr>
              <a:t> </a:t>
            </a:r>
            <a:r>
              <a:rPr lang="en-US" altLang="de-DE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Franklin Gothic Medium" panose="020B0603020102020204" pitchFamily="34" charset="0"/>
              </a:rPr>
              <a:t>grid</a:t>
            </a:r>
          </a:p>
        </p:txBody>
      </p:sp>
      <p:grpSp>
        <p:nvGrpSpPr>
          <p:cNvPr id="4" name="Gruppieren 3"/>
          <p:cNvGrpSpPr/>
          <p:nvPr/>
        </p:nvGrpSpPr>
        <p:grpSpPr>
          <a:xfrm>
            <a:off x="830057" y="2724016"/>
            <a:ext cx="3662727" cy="1059473"/>
            <a:chOff x="830057" y="3180491"/>
            <a:chExt cx="3662727" cy="1059473"/>
          </a:xfrm>
        </p:grpSpPr>
        <p:sp>
          <p:nvSpPr>
            <p:cNvPr id="258057" name="Rectangle 9"/>
            <p:cNvSpPr>
              <a:spLocks noChangeArrowheads="1"/>
            </p:cNvSpPr>
            <p:nvPr/>
          </p:nvSpPr>
          <p:spPr bwMode="auto">
            <a:xfrm>
              <a:off x="1668936" y="3710228"/>
              <a:ext cx="153041" cy="35348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75749" tIns="37874" rIns="75749" bIns="37874" anchor="ctr">
              <a:spAutoFit/>
            </a:bodyPr>
            <a:lstStyle/>
            <a:p>
              <a:endParaRPr lang="en-GB">
                <a:latin typeface="Franklin Gothic Medium" panose="020B0603020102020204" pitchFamily="34" charset="0"/>
              </a:endParaRPr>
            </a:p>
          </p:txBody>
        </p:sp>
        <p:pic>
          <p:nvPicPr>
            <p:cNvPr id="9" name="Grafik 2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30057" y="3180491"/>
              <a:ext cx="1003711" cy="1059473"/>
            </a:xfrm>
            <a:prstGeom prst="rect">
              <a:avLst/>
            </a:prstGeom>
            <a:noFill/>
            <a:ln w="63500">
              <a:solidFill>
                <a:srgbClr val="FFC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" name="Pfeil nach rechts 1"/>
            <p:cNvSpPr/>
            <p:nvPr/>
          </p:nvSpPr>
          <p:spPr bwMode="auto">
            <a:xfrm>
              <a:off x="1848940" y="3356987"/>
              <a:ext cx="2643844" cy="706480"/>
            </a:xfrm>
            <a:prstGeom prst="rightArrow">
              <a:avLst/>
            </a:prstGeom>
            <a:solidFill>
              <a:srgbClr val="FFC00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Franklin Gothic Medium" panose="020B0603020102020204" pitchFamily="34" charset="0"/>
              </a:endParaRPr>
            </a:p>
          </p:txBody>
        </p:sp>
      </p:grpSp>
      <p:sp>
        <p:nvSpPr>
          <p:cNvPr id="14" name="Text Box 5"/>
          <p:cNvSpPr txBox="1">
            <a:spLocks noChangeArrowheads="1"/>
          </p:cNvSpPr>
          <p:nvPr/>
        </p:nvSpPr>
        <p:spPr bwMode="auto">
          <a:xfrm>
            <a:off x="323528" y="6078944"/>
            <a:ext cx="3888432" cy="2303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75749" tIns="37874" rIns="75749" bIns="37874">
            <a:spAutoFit/>
          </a:bodyPr>
          <a:lstStyle>
            <a:lvl1pPr defTabSz="371475" eaLnBrk="0" hangingPunct="0">
              <a:defRPr sz="2000">
                <a:solidFill>
                  <a:srgbClr val="FFFFCC"/>
                </a:solidFill>
                <a:latin typeface="Franklin Gothic Medium" pitchFamily="34" charset="0"/>
              </a:defRPr>
            </a:lvl1pPr>
            <a:lvl2pPr marL="615950" indent="-236538" defTabSz="371475" eaLnBrk="0" hangingPunct="0">
              <a:defRPr sz="2000">
                <a:solidFill>
                  <a:srgbClr val="FFFFCC"/>
                </a:solidFill>
                <a:latin typeface="Franklin Gothic Medium" pitchFamily="34" charset="0"/>
              </a:defRPr>
            </a:lvl2pPr>
            <a:lvl3pPr marL="946150" indent="-188913" defTabSz="371475" eaLnBrk="0" hangingPunct="0">
              <a:defRPr sz="2000">
                <a:solidFill>
                  <a:srgbClr val="FFFFCC"/>
                </a:solidFill>
                <a:latin typeface="Franklin Gothic Medium" pitchFamily="34" charset="0"/>
              </a:defRPr>
            </a:lvl3pPr>
            <a:lvl4pPr marL="1325563" indent="-188913" defTabSz="371475" eaLnBrk="0" hangingPunct="0">
              <a:defRPr sz="2000">
                <a:solidFill>
                  <a:srgbClr val="FFFFCC"/>
                </a:solidFill>
                <a:latin typeface="Franklin Gothic Medium" pitchFamily="34" charset="0"/>
              </a:defRPr>
            </a:lvl4pPr>
            <a:lvl5pPr marL="1704975" indent="-190500" defTabSz="371475" eaLnBrk="0" hangingPunct="0">
              <a:defRPr sz="2000">
                <a:solidFill>
                  <a:srgbClr val="FFFFCC"/>
                </a:solidFill>
                <a:latin typeface="Franklin Gothic Medium" pitchFamily="34" charset="0"/>
              </a:defRPr>
            </a:lvl5pPr>
            <a:lvl6pPr marL="2162175" indent="-190500" algn="ctr" defTabSz="371475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defRPr sz="2000">
                <a:solidFill>
                  <a:srgbClr val="FFFFCC"/>
                </a:solidFill>
                <a:latin typeface="Franklin Gothic Medium" pitchFamily="34" charset="0"/>
              </a:defRPr>
            </a:lvl6pPr>
            <a:lvl7pPr marL="2619375" indent="-190500" algn="ctr" defTabSz="371475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defRPr sz="2000">
                <a:solidFill>
                  <a:srgbClr val="FFFFCC"/>
                </a:solidFill>
                <a:latin typeface="Franklin Gothic Medium" pitchFamily="34" charset="0"/>
              </a:defRPr>
            </a:lvl7pPr>
            <a:lvl8pPr marL="3076575" indent="-190500" algn="ctr" defTabSz="371475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defRPr sz="2000">
                <a:solidFill>
                  <a:srgbClr val="FFFFCC"/>
                </a:solidFill>
                <a:latin typeface="Franklin Gothic Medium" pitchFamily="34" charset="0"/>
              </a:defRPr>
            </a:lvl8pPr>
            <a:lvl9pPr marL="3533775" indent="-190500" algn="ctr" defTabSz="371475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defRPr sz="2000">
                <a:solidFill>
                  <a:srgbClr val="FFFFCC"/>
                </a:solidFill>
                <a:latin typeface="Franklin Gothic Medium" pitchFamily="34" charset="0"/>
              </a:defRPr>
            </a:lvl9pPr>
          </a:lstStyle>
          <a:p>
            <a:pPr algn="l" defTabSz="757238"/>
            <a:r>
              <a:rPr lang="de-DE" altLang="en-US" sz="1000" dirty="0" smtClean="0">
                <a:solidFill>
                  <a:schemeClr val="tx1"/>
                </a:solidFill>
                <a:latin typeface="Verdana" pitchFamily="34" charset="0"/>
              </a:rPr>
              <a:t>Abbildung Quelle</a:t>
            </a:r>
            <a:r>
              <a:rPr lang="de-DE" altLang="en-US" sz="1000" dirty="0">
                <a:solidFill>
                  <a:schemeClr val="tx1"/>
                </a:solidFill>
                <a:latin typeface="Verdana" pitchFamily="34" charset="0"/>
              </a:rPr>
              <a:t>: </a:t>
            </a:r>
            <a:r>
              <a:rPr lang="de-DE" altLang="en-US" sz="1000" dirty="0" smtClean="0">
                <a:solidFill>
                  <a:schemeClr val="tx1"/>
                </a:solidFill>
                <a:latin typeface="Verdana" pitchFamily="34" charset="0"/>
              </a:rPr>
              <a:t>DWD, Vortrag M. Köhler, 2015</a:t>
            </a:r>
            <a:endParaRPr lang="de-DE" altLang="en-US" sz="1000" dirty="0">
              <a:solidFill>
                <a:schemeClr val="tx1"/>
              </a:solidFill>
              <a:latin typeface="Verdana" pitchFamily="34" charset="0"/>
            </a:endParaRPr>
          </a:p>
        </p:txBody>
      </p:sp>
      <p:sp>
        <p:nvSpPr>
          <p:cNvPr id="18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NWP @ DWD </a:t>
            </a:r>
            <a:r>
              <a:rPr lang="de-DE" sz="24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with</a:t>
            </a:r>
            <a:r>
              <a:rPr lang="de-DE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ICON</a:t>
            </a:r>
          </a:p>
        </p:txBody>
      </p:sp>
      <p:sp>
        <p:nvSpPr>
          <p:cNvPr id="19" name="Rectangle 11"/>
          <p:cNvSpPr>
            <a:spLocks noChangeAspect="1" noChangeArrowheads="1"/>
          </p:cNvSpPr>
          <p:nvPr/>
        </p:nvSpPr>
        <p:spPr bwMode="auto">
          <a:xfrm>
            <a:off x="251520" y="371004"/>
            <a:ext cx="6264696" cy="393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b"/>
          <a:lstStyle>
            <a:lvl1pPr>
              <a:defRPr sz="2400" b="1">
                <a:solidFill>
                  <a:schemeClr val="tx2"/>
                </a:solidFill>
                <a:latin typeface="Arial" charset="0"/>
              </a:defRPr>
            </a:lvl1pPr>
            <a:lvl2pPr>
              <a:defRPr sz="2400" b="1">
                <a:solidFill>
                  <a:schemeClr val="tx2"/>
                </a:solidFill>
                <a:latin typeface="Arial" charset="0"/>
              </a:defRPr>
            </a:lvl2pPr>
            <a:lvl3pPr>
              <a:defRPr sz="2400" b="1">
                <a:solidFill>
                  <a:schemeClr val="tx2"/>
                </a:solidFill>
                <a:latin typeface="Arial" charset="0"/>
              </a:defRPr>
            </a:lvl3pPr>
            <a:lvl4pPr>
              <a:defRPr sz="2400" b="1">
                <a:solidFill>
                  <a:schemeClr val="tx2"/>
                </a:solidFill>
                <a:latin typeface="Arial" charset="0"/>
              </a:defRPr>
            </a:lvl4pPr>
            <a:lvl5pPr>
              <a:defRPr sz="2400" b="1">
                <a:solidFill>
                  <a:schemeClr val="tx2"/>
                </a:solidFill>
                <a:latin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</a:defRPr>
            </a:lvl9pPr>
          </a:lstStyle>
          <a:p>
            <a:pPr eaLnBrk="1" hangingPunct="1"/>
            <a:r>
              <a:rPr lang="de-DE" altLang="de-DE" sz="2600" kern="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+mj-ea"/>
                <a:cs typeface="Aharoni" panose="02010803020104030203" pitchFamily="2" charset="-79"/>
              </a:rPr>
              <a:t>ICON-</a:t>
            </a:r>
            <a:r>
              <a:rPr lang="de-DE" altLang="de-DE" sz="2600" kern="0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+mj-ea"/>
                <a:cs typeface="Aharoni" panose="02010803020104030203" pitchFamily="2" charset="-79"/>
              </a:rPr>
              <a:t>EUcli</a:t>
            </a:r>
            <a:r>
              <a:rPr lang="de-DE" altLang="de-DE" sz="2600" kern="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+mj-ea"/>
                <a:cs typeface="Aharoni" panose="02010803020104030203" pitchFamily="2" charset="-79"/>
              </a:rPr>
              <a:t> </a:t>
            </a:r>
            <a:r>
              <a:rPr lang="de-DE" altLang="de-DE" sz="2600" kern="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+mj-ea"/>
                <a:cs typeface="Aharoni" panose="02010803020104030203" pitchFamily="2" charset="-79"/>
              </a:rPr>
              <a:t>AMIP </a:t>
            </a:r>
            <a:r>
              <a:rPr lang="de-DE" altLang="de-DE" sz="2600" kern="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+mj-ea"/>
                <a:cs typeface="Aharoni" panose="02010803020104030203" pitchFamily="2" charset="-79"/>
              </a:rPr>
              <a:t>experiments</a:t>
            </a:r>
            <a:endParaRPr lang="de-DE" altLang="de-DE" sz="2600" kern="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ea typeface="+mj-ea"/>
              <a:cs typeface="Aharoni" panose="02010803020104030203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22859356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07504" y="1950680"/>
            <a:ext cx="6431280" cy="43586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NWP @ DWD with ICON</a:t>
            </a:r>
            <a:endParaRPr lang="en-GB" sz="24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Inhaltsplatzhalter 2"/>
          <p:cNvSpPr>
            <a:spLocks noGrp="1"/>
          </p:cNvSpPr>
          <p:nvPr>
            <p:ph idx="4294967295"/>
          </p:nvPr>
        </p:nvSpPr>
        <p:spPr>
          <a:xfrm>
            <a:off x="6767513" y="1839913"/>
            <a:ext cx="2376487" cy="2289858"/>
          </a:xfrm>
        </p:spPr>
        <p:txBody>
          <a:bodyPr>
            <a:spAutoFit/>
          </a:bodyPr>
          <a:lstStyle/>
          <a:p>
            <a:r>
              <a:rPr lang="en-GB" sz="2400" dirty="0" smtClean="0"/>
              <a:t>ICON</a:t>
            </a:r>
            <a:r>
              <a:rPr lang="en-GB" dirty="0" smtClean="0"/>
              <a:t> operational since </a:t>
            </a:r>
            <a:r>
              <a:rPr lang="en-GB" sz="2400" dirty="0" smtClean="0"/>
              <a:t>2014</a:t>
            </a:r>
          </a:p>
          <a:p>
            <a:endParaRPr lang="en-GB" dirty="0" smtClean="0"/>
          </a:p>
          <a:p>
            <a:r>
              <a:rPr lang="en-GB" sz="2400" dirty="0" smtClean="0"/>
              <a:t>ICON-EU</a:t>
            </a:r>
            <a:r>
              <a:rPr lang="en-GB" dirty="0" smtClean="0"/>
              <a:t> operational since </a:t>
            </a:r>
            <a:r>
              <a:rPr lang="en-GB" sz="2400" dirty="0" smtClean="0"/>
              <a:t>May 2016</a:t>
            </a:r>
          </a:p>
        </p:txBody>
      </p:sp>
      <p:sp>
        <p:nvSpPr>
          <p:cNvPr id="6" name="Textfeld 5"/>
          <p:cNvSpPr txBox="1"/>
          <p:nvPr/>
        </p:nvSpPr>
        <p:spPr>
          <a:xfrm>
            <a:off x="395536" y="6104329"/>
            <a:ext cx="467506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dirty="0" smtClean="0">
                <a:latin typeface="Franklin Gothic Medium" panose="020B0603020102020204" pitchFamily="34" charset="0"/>
              </a:rPr>
              <a:t>Source: </a:t>
            </a:r>
            <a:r>
              <a:rPr lang="en-GB" sz="1200" dirty="0" err="1" smtClean="0">
                <a:latin typeface="Franklin Gothic Medium" panose="020B0603020102020204" pitchFamily="34" charset="0"/>
              </a:rPr>
              <a:t>Reinert</a:t>
            </a:r>
            <a:r>
              <a:rPr lang="en-GB" sz="1200" dirty="0" smtClean="0">
                <a:latin typeface="Franklin Gothic Medium" panose="020B0603020102020204" pitchFamily="34" charset="0"/>
              </a:rPr>
              <a:t> et al., </a:t>
            </a:r>
            <a:r>
              <a:rPr lang="en-GB" sz="1200" i="1" dirty="0" smtClean="0">
                <a:latin typeface="Franklin Gothic Medium" panose="020B0603020102020204" pitchFamily="34" charset="0"/>
              </a:rPr>
              <a:t>ICON database reference manual</a:t>
            </a:r>
            <a:r>
              <a:rPr lang="en-GB" sz="1200" dirty="0" smtClean="0">
                <a:latin typeface="Franklin Gothic Medium" panose="020B0603020102020204" pitchFamily="34" charset="0"/>
              </a:rPr>
              <a:t>, 21.07.2015</a:t>
            </a:r>
            <a:endParaRPr lang="en-GB" sz="1200" dirty="0">
              <a:latin typeface="Franklin Gothic Medium" panose="020B0603020102020204" pitchFamily="34" charset="0"/>
            </a:endParaRPr>
          </a:p>
        </p:txBody>
      </p:sp>
      <p:sp>
        <p:nvSpPr>
          <p:cNvPr id="8" name="Rectangle 11"/>
          <p:cNvSpPr>
            <a:spLocks noChangeAspect="1" noChangeArrowheads="1"/>
          </p:cNvSpPr>
          <p:nvPr/>
        </p:nvSpPr>
        <p:spPr bwMode="auto">
          <a:xfrm>
            <a:off x="251520" y="371004"/>
            <a:ext cx="6264696" cy="393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b"/>
          <a:lstStyle>
            <a:lvl1pPr>
              <a:defRPr sz="2400" b="1">
                <a:solidFill>
                  <a:schemeClr val="tx2"/>
                </a:solidFill>
                <a:latin typeface="Arial" charset="0"/>
              </a:defRPr>
            </a:lvl1pPr>
            <a:lvl2pPr>
              <a:defRPr sz="2400" b="1">
                <a:solidFill>
                  <a:schemeClr val="tx2"/>
                </a:solidFill>
                <a:latin typeface="Arial" charset="0"/>
              </a:defRPr>
            </a:lvl2pPr>
            <a:lvl3pPr>
              <a:defRPr sz="2400" b="1">
                <a:solidFill>
                  <a:schemeClr val="tx2"/>
                </a:solidFill>
                <a:latin typeface="Arial" charset="0"/>
              </a:defRPr>
            </a:lvl3pPr>
            <a:lvl4pPr>
              <a:defRPr sz="2400" b="1">
                <a:solidFill>
                  <a:schemeClr val="tx2"/>
                </a:solidFill>
                <a:latin typeface="Arial" charset="0"/>
              </a:defRPr>
            </a:lvl4pPr>
            <a:lvl5pPr>
              <a:defRPr sz="2400" b="1">
                <a:solidFill>
                  <a:schemeClr val="tx2"/>
                </a:solidFill>
                <a:latin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GB" altLang="de-DE" sz="2600" kern="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+mj-ea"/>
                <a:cs typeface="Aharoni" panose="02010803020104030203" pitchFamily="2" charset="-79"/>
              </a:rPr>
              <a:t>ICON-</a:t>
            </a:r>
            <a:r>
              <a:rPr lang="en-GB" altLang="de-DE" sz="2600" kern="0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+mj-ea"/>
                <a:cs typeface="Aharoni" panose="02010803020104030203" pitchFamily="2" charset="-79"/>
              </a:rPr>
              <a:t>EUcli</a:t>
            </a:r>
            <a:r>
              <a:rPr lang="en-GB" altLang="de-DE" sz="2600" kern="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+mj-ea"/>
                <a:cs typeface="Aharoni" panose="02010803020104030203" pitchFamily="2" charset="-79"/>
              </a:rPr>
              <a:t> AMIP experiments</a:t>
            </a:r>
            <a:endParaRPr lang="en-GB" altLang="de-DE" sz="2600" kern="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ea typeface="+mj-ea"/>
              <a:cs typeface="Aharoni" panose="02010803020104030203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244974095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feld 5"/>
          <p:cNvSpPr txBox="1"/>
          <p:nvPr/>
        </p:nvSpPr>
        <p:spPr>
          <a:xfrm>
            <a:off x="395536" y="6104329"/>
            <a:ext cx="467506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dirty="0" smtClean="0">
                <a:latin typeface="Franklin Gothic Medium" panose="020B0603020102020204" pitchFamily="34" charset="0"/>
              </a:rPr>
              <a:t>Source: </a:t>
            </a:r>
            <a:r>
              <a:rPr lang="en-GB" sz="1200" dirty="0" err="1" smtClean="0">
                <a:latin typeface="Franklin Gothic Medium" panose="020B0603020102020204" pitchFamily="34" charset="0"/>
              </a:rPr>
              <a:t>Reinert</a:t>
            </a:r>
            <a:r>
              <a:rPr lang="en-GB" sz="1200" dirty="0" smtClean="0">
                <a:latin typeface="Franklin Gothic Medium" panose="020B0603020102020204" pitchFamily="34" charset="0"/>
              </a:rPr>
              <a:t> et al., </a:t>
            </a:r>
            <a:r>
              <a:rPr lang="en-GB" sz="1200" i="1" dirty="0" smtClean="0">
                <a:latin typeface="Franklin Gothic Medium" panose="020B0603020102020204" pitchFamily="34" charset="0"/>
              </a:rPr>
              <a:t>ICON database reference manual</a:t>
            </a:r>
            <a:r>
              <a:rPr lang="en-GB" sz="1200" dirty="0" smtClean="0">
                <a:latin typeface="Franklin Gothic Medium" panose="020B0603020102020204" pitchFamily="34" charset="0"/>
              </a:rPr>
              <a:t>, 21.07.2015</a:t>
            </a:r>
            <a:endParaRPr lang="en-GB" sz="1200" dirty="0">
              <a:latin typeface="Franklin Gothic Medium" panose="020B0603020102020204" pitchFamily="34" charset="0"/>
            </a:endParaRPr>
          </a:p>
        </p:txBody>
      </p:sp>
      <p:sp>
        <p:nvSpPr>
          <p:cNvPr id="8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NWP @ DWD with ICON-EU</a:t>
            </a:r>
            <a:endParaRPr lang="en-GB" sz="24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4" name="Tabel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1855421"/>
              </p:ext>
            </p:extLst>
          </p:nvPr>
        </p:nvGraphicFramePr>
        <p:xfrm>
          <a:off x="250826" y="1591945"/>
          <a:ext cx="3889374" cy="2392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00894"/>
                <a:gridCol w="2088480"/>
              </a:tblGrid>
              <a:tr h="370840">
                <a:tc>
                  <a:txBody>
                    <a:bodyPr/>
                    <a:lstStyle/>
                    <a:p>
                      <a:endParaRPr lang="en-GB" noProof="0" dirty="0">
                        <a:latin typeface="Franklin Gothic Medium" panose="020B06030201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noProof="0" dirty="0" smtClean="0">
                          <a:latin typeface="Franklin Gothic Medium" panose="020B0603020102020204" pitchFamily="34" charset="0"/>
                        </a:rPr>
                        <a:t>ICON-EU nest </a:t>
                      </a:r>
                      <a:endParaRPr lang="en-GB" noProof="0" dirty="0">
                        <a:latin typeface="Franklin Gothic Medium" panose="020B0603020102020204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noProof="0" dirty="0" err="1" smtClean="0">
                          <a:latin typeface="Franklin Gothic Medium" panose="020B0603020102020204" pitchFamily="34" charset="0"/>
                        </a:rPr>
                        <a:t>geogr</a:t>
                      </a:r>
                      <a:r>
                        <a:rPr lang="en-GB" noProof="0" dirty="0" smtClean="0">
                          <a:latin typeface="Franklin Gothic Medium" panose="020B0603020102020204" pitchFamily="34" charset="0"/>
                        </a:rPr>
                        <a:t>. coordinates </a:t>
                      </a:r>
                      <a:endParaRPr lang="en-GB" noProof="0" dirty="0">
                        <a:latin typeface="Franklin Gothic Medium" panose="020B06030201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800" b="0" i="0" u="none" strike="noStrike" kern="1200" baseline="0" noProof="0" dirty="0" smtClean="0">
                          <a:solidFill>
                            <a:schemeClr val="dk1"/>
                          </a:solidFill>
                          <a:latin typeface="Franklin Gothic Medium" panose="020B0603020102020204" pitchFamily="34" charset="0"/>
                          <a:ea typeface="+mn-ea"/>
                          <a:cs typeface="+mn-cs"/>
                        </a:rPr>
                        <a:t>23.5°W - 62.5°E</a:t>
                      </a:r>
                    </a:p>
                    <a:p>
                      <a:r>
                        <a:rPr lang="en-GB" sz="1800" b="0" i="0" u="none" strike="noStrike" kern="1200" baseline="0" noProof="0" dirty="0" smtClean="0">
                          <a:solidFill>
                            <a:schemeClr val="dk1"/>
                          </a:solidFill>
                          <a:latin typeface="Franklin Gothic Medium" panose="020B0603020102020204" pitchFamily="34" charset="0"/>
                          <a:ea typeface="+mn-ea"/>
                          <a:cs typeface="+mn-cs"/>
                        </a:rPr>
                        <a:t>29.5°N – 70.5°N</a:t>
                      </a:r>
                      <a:endParaRPr lang="en-GB" noProof="0" dirty="0">
                        <a:latin typeface="Franklin Gothic Medium" panose="020B0603020102020204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noProof="0" dirty="0" smtClean="0">
                          <a:latin typeface="Franklin Gothic Medium" panose="020B0603020102020204" pitchFamily="34" charset="0"/>
                        </a:rPr>
                        <a:t>mesh size </a:t>
                      </a:r>
                      <a:endParaRPr lang="en-GB" noProof="0" dirty="0">
                        <a:latin typeface="Franklin Gothic Medium" panose="020B06030201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800" b="0" i="0" u="none" strike="noStrike" kern="1200" baseline="0" noProof="0" dirty="0" smtClean="0">
                          <a:solidFill>
                            <a:schemeClr val="dk1"/>
                          </a:solidFill>
                          <a:latin typeface="Franklin Gothic Medium" panose="020B0603020102020204" pitchFamily="34" charset="0"/>
                          <a:ea typeface="+mn-ea"/>
                          <a:cs typeface="+mn-cs"/>
                        </a:rPr>
                        <a:t>6.5 km (R3B8) </a:t>
                      </a:r>
                    </a:p>
                    <a:p>
                      <a:r>
                        <a:rPr lang="en-GB" sz="1800" b="0" i="0" u="none" strike="noStrike" kern="1200" baseline="0" noProof="0" dirty="0" smtClean="0">
                          <a:solidFill>
                            <a:schemeClr val="dk1"/>
                          </a:solidFill>
                          <a:latin typeface="Franklin Gothic Medium" panose="020B0603020102020204" pitchFamily="34" charset="0"/>
                          <a:ea typeface="+mn-ea"/>
                          <a:cs typeface="+mn-cs"/>
                        </a:rPr>
                        <a:t>659156 triangles</a:t>
                      </a:r>
                      <a:endParaRPr lang="en-GB" noProof="0" dirty="0">
                        <a:latin typeface="Franklin Gothic Medium" panose="020B0603020102020204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sz="1800" b="0" i="0" u="none" strike="noStrike" kern="1200" baseline="0" noProof="0" dirty="0" smtClean="0">
                          <a:solidFill>
                            <a:schemeClr val="dk1"/>
                          </a:solidFill>
                          <a:latin typeface="Franklin Gothic Medium" panose="020B0603020102020204" pitchFamily="34" charset="0"/>
                          <a:ea typeface="+mn-ea"/>
                          <a:cs typeface="+mn-cs"/>
                        </a:rPr>
                        <a:t>vertical levels</a:t>
                      </a:r>
                      <a:endParaRPr lang="en-GB" noProof="0" dirty="0">
                        <a:latin typeface="Franklin Gothic Medium" panose="020B06030201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noProof="0" dirty="0" smtClean="0">
                          <a:latin typeface="Franklin Gothic Medium" panose="020B0603020102020204" pitchFamily="34" charset="0"/>
                        </a:rPr>
                        <a:t>60 levels</a:t>
                      </a:r>
                      <a:endParaRPr lang="en-GB" noProof="0" dirty="0">
                        <a:latin typeface="Franklin Gothic Medium" panose="020B0603020102020204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sz="1800" b="0" i="0" u="none" strike="noStrike" kern="1200" baseline="0" noProof="0" dirty="0" smtClean="0">
                          <a:solidFill>
                            <a:schemeClr val="dk1"/>
                          </a:solidFill>
                          <a:latin typeface="Franklin Gothic Medium" panose="020B0603020102020204" pitchFamily="34" charset="0"/>
                          <a:ea typeface="+mn-ea"/>
                          <a:cs typeface="+mn-cs"/>
                        </a:rPr>
                        <a:t>upper boundary</a:t>
                      </a:r>
                      <a:endParaRPr lang="en-GB" noProof="0" dirty="0">
                        <a:latin typeface="Franklin Gothic Medium" panose="020B06030201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noProof="0" dirty="0" smtClean="0">
                          <a:latin typeface="Franklin Gothic Medium" panose="020B0603020102020204" pitchFamily="34" charset="0"/>
                        </a:rPr>
                        <a:t>22.5 km</a:t>
                      </a:r>
                      <a:endParaRPr lang="en-GB" noProof="0" dirty="0">
                        <a:latin typeface="Franklin Gothic Medium" panose="020B0603020102020204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0" name="Rectangle 11"/>
          <p:cNvSpPr>
            <a:spLocks noChangeAspect="1" noChangeArrowheads="1"/>
          </p:cNvSpPr>
          <p:nvPr/>
        </p:nvSpPr>
        <p:spPr bwMode="auto">
          <a:xfrm>
            <a:off x="251520" y="371004"/>
            <a:ext cx="6264696" cy="393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b"/>
          <a:lstStyle>
            <a:lvl1pPr>
              <a:defRPr sz="2400" b="1">
                <a:solidFill>
                  <a:schemeClr val="tx2"/>
                </a:solidFill>
                <a:latin typeface="Arial" charset="0"/>
              </a:defRPr>
            </a:lvl1pPr>
            <a:lvl2pPr>
              <a:defRPr sz="2400" b="1">
                <a:solidFill>
                  <a:schemeClr val="tx2"/>
                </a:solidFill>
                <a:latin typeface="Arial" charset="0"/>
              </a:defRPr>
            </a:lvl2pPr>
            <a:lvl3pPr>
              <a:defRPr sz="2400" b="1">
                <a:solidFill>
                  <a:schemeClr val="tx2"/>
                </a:solidFill>
                <a:latin typeface="Arial" charset="0"/>
              </a:defRPr>
            </a:lvl3pPr>
            <a:lvl4pPr>
              <a:defRPr sz="2400" b="1">
                <a:solidFill>
                  <a:schemeClr val="tx2"/>
                </a:solidFill>
                <a:latin typeface="Arial" charset="0"/>
              </a:defRPr>
            </a:lvl4pPr>
            <a:lvl5pPr>
              <a:defRPr sz="2400" b="1">
                <a:solidFill>
                  <a:schemeClr val="tx2"/>
                </a:solidFill>
                <a:latin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GB" altLang="de-DE" sz="2600" kern="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+mj-ea"/>
                <a:cs typeface="Aharoni" panose="02010803020104030203" pitchFamily="2" charset="-79"/>
              </a:rPr>
              <a:t>ICON-</a:t>
            </a:r>
            <a:r>
              <a:rPr lang="en-GB" altLang="de-DE" sz="2600" kern="0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+mj-ea"/>
                <a:cs typeface="Aharoni" panose="02010803020104030203" pitchFamily="2" charset="-79"/>
              </a:rPr>
              <a:t>EUcli</a:t>
            </a:r>
            <a:r>
              <a:rPr lang="en-GB" altLang="de-DE" sz="2600" kern="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+mj-ea"/>
                <a:cs typeface="Aharoni" panose="02010803020104030203" pitchFamily="2" charset="-79"/>
              </a:rPr>
              <a:t> AMIP experiments</a:t>
            </a:r>
            <a:endParaRPr lang="en-GB" altLang="de-DE" sz="2600" kern="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ea typeface="+mj-ea"/>
              <a:cs typeface="Aharoni" panose="02010803020104030203" pitchFamily="2" charset="-79"/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3996217" y="3356992"/>
            <a:ext cx="5126431" cy="28016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Inhaltsplatzhalter 2"/>
          <p:cNvSpPr txBox="1">
            <a:spLocks/>
          </p:cNvSpPr>
          <p:nvPr/>
        </p:nvSpPr>
        <p:spPr bwMode="auto">
          <a:xfrm>
            <a:off x="4860032" y="1556792"/>
            <a:ext cx="2376487" cy="7386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marL="352425" indent="-352425" algn="l" rtl="0" eaLnBrk="0" fontAlgn="base" hangingPunct="0">
              <a:spcBef>
                <a:spcPct val="40000"/>
              </a:spcBef>
              <a:spcAft>
                <a:spcPct val="0"/>
              </a:spcAft>
              <a:buClr>
                <a:schemeClr val="tx2"/>
              </a:buClr>
              <a:buSzPct val="95000"/>
              <a:buFont typeface="Wingdings" pitchFamily="2" charset="2"/>
              <a:buChar char="è"/>
              <a:defRPr>
                <a:solidFill>
                  <a:schemeClr val="tx1"/>
                </a:solidFill>
                <a:latin typeface="Franklin Gothic Medium" panose="020B0603020102020204" pitchFamily="34" charset="0"/>
                <a:ea typeface="+mn-ea"/>
                <a:cs typeface="+mn-cs"/>
              </a:defRPr>
            </a:lvl1pPr>
            <a:lvl2pPr marL="692150" indent="-260350" algn="l" rtl="0" eaLnBrk="0" fontAlgn="base" hangingPunct="0">
              <a:spcBef>
                <a:spcPct val="40000"/>
              </a:spcBef>
              <a:spcAft>
                <a:spcPct val="0"/>
              </a:spcAft>
              <a:buClr>
                <a:schemeClr val="tx2"/>
              </a:buClr>
              <a:buSzPct val="95000"/>
              <a:buFont typeface="Wingdings" pitchFamily="2" charset="2"/>
              <a:buChar char="è"/>
              <a:defRPr>
                <a:solidFill>
                  <a:schemeClr val="tx1"/>
                </a:solidFill>
                <a:latin typeface="Franklin Gothic Medium" panose="020B0603020102020204" pitchFamily="34" charset="0"/>
              </a:defRPr>
            </a:lvl2pPr>
            <a:lvl3pPr marL="1143000" indent="-228600" algn="l" rtl="0" eaLnBrk="0" fontAlgn="base" hangingPunct="0">
              <a:spcBef>
                <a:spcPct val="40000"/>
              </a:spcBef>
              <a:spcAft>
                <a:spcPct val="0"/>
              </a:spcAft>
              <a:buClr>
                <a:schemeClr val="tx2"/>
              </a:buClr>
              <a:buSzPct val="95000"/>
              <a:buFont typeface="Wingdings" pitchFamily="2" charset="2"/>
              <a:buChar char="è"/>
              <a:defRPr>
                <a:solidFill>
                  <a:schemeClr val="tx1"/>
                </a:solidFill>
                <a:latin typeface="Franklin Gothic Medium" panose="020B0603020102020204" pitchFamily="34" charset="0"/>
              </a:defRPr>
            </a:lvl3pPr>
            <a:lvl4pPr marL="1600200" indent="-228600" algn="l" rtl="0" eaLnBrk="0" fontAlgn="base" hangingPunct="0">
              <a:spcBef>
                <a:spcPct val="40000"/>
              </a:spcBef>
              <a:spcAft>
                <a:spcPct val="0"/>
              </a:spcAft>
              <a:buClr>
                <a:schemeClr val="tx2"/>
              </a:buClr>
              <a:buSzPct val="95000"/>
              <a:buFont typeface="Wingdings" pitchFamily="2" charset="2"/>
              <a:buChar char="è"/>
              <a:defRPr>
                <a:solidFill>
                  <a:schemeClr val="tx1"/>
                </a:solidFill>
                <a:latin typeface="Franklin Gothic Medium" panose="020B0603020102020204" pitchFamily="34" charset="0"/>
              </a:defRPr>
            </a:lvl4pPr>
            <a:lvl5pPr marL="2057400" indent="-228600" algn="l" rtl="0" eaLnBrk="0" fontAlgn="base" hangingPunct="0">
              <a:spcBef>
                <a:spcPct val="40000"/>
              </a:spcBef>
              <a:spcAft>
                <a:spcPct val="0"/>
              </a:spcAft>
              <a:buClr>
                <a:schemeClr val="tx2"/>
              </a:buClr>
              <a:buSzPct val="95000"/>
              <a:buFont typeface="Wingdings" pitchFamily="2" charset="2"/>
              <a:buChar char="è"/>
              <a:defRPr>
                <a:solidFill>
                  <a:schemeClr val="tx1"/>
                </a:solidFill>
                <a:latin typeface="Franklin Gothic Medium" panose="020B0603020102020204" pitchFamily="34" charset="0"/>
              </a:defRPr>
            </a:lvl5pPr>
            <a:lvl6pPr marL="2514600" indent="-228600" algn="l" rtl="0" eaLnBrk="0" fontAlgn="base" hangingPunct="0">
              <a:spcBef>
                <a:spcPct val="4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è"/>
              <a:defRPr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4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è"/>
              <a:defRPr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4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è"/>
              <a:defRPr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4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è"/>
              <a:defRPr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None/>
            </a:pPr>
            <a:r>
              <a:rPr lang="en-GB" sz="2400" kern="0" dirty="0" smtClean="0"/>
              <a:t>ICON-EU</a:t>
            </a:r>
            <a:r>
              <a:rPr lang="en-GB" kern="0" dirty="0" smtClean="0"/>
              <a:t> similar to former </a:t>
            </a:r>
            <a:r>
              <a:rPr lang="en-GB" sz="2400" kern="0" dirty="0"/>
              <a:t>COSMO-EU</a:t>
            </a:r>
          </a:p>
        </p:txBody>
      </p:sp>
    </p:spTree>
    <p:extLst>
      <p:ext uri="{BB962C8B-B14F-4D97-AF65-F5344CB8AC3E}">
        <p14:creationId xmlns:p14="http://schemas.microsoft.com/office/powerpoint/2010/main" val="99807042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ICON-EU nest refinement</a:t>
            </a:r>
            <a:endParaRPr lang="en-GB" sz="24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Inhaltsplatzhalter 2"/>
          <p:cNvSpPr>
            <a:spLocks noGrp="1"/>
          </p:cNvSpPr>
          <p:nvPr>
            <p:ph idx="4294967295"/>
          </p:nvPr>
        </p:nvSpPr>
        <p:spPr>
          <a:xfrm>
            <a:off x="6048375" y="2316509"/>
            <a:ext cx="3095625" cy="3560763"/>
          </a:xfr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n-GB" b="1" dirty="0" smtClean="0"/>
              <a:t>horizontal:</a:t>
            </a:r>
            <a:r>
              <a:rPr lang="en-GB" dirty="0" smtClean="0"/>
              <a:t> triangular mesh of refined area is generated by bisection of triangles in the global parent’s grid</a:t>
            </a:r>
          </a:p>
          <a:p>
            <a:r>
              <a:rPr lang="en-GB" b="1" dirty="0" smtClean="0"/>
              <a:t>vertical:</a:t>
            </a:r>
            <a:r>
              <a:rPr lang="en-GB" dirty="0" smtClean="0"/>
              <a:t> global grid extends into the mesosphere; nested domains only into the lower stratosphere</a:t>
            </a:r>
          </a:p>
          <a:p>
            <a:pPr>
              <a:spcAft>
                <a:spcPts val="1200"/>
              </a:spcAft>
            </a:pPr>
            <a:r>
              <a:rPr lang="en-GB" dirty="0" smtClean="0"/>
              <a:t>For each nesting level: </a:t>
            </a:r>
            <a:r>
              <a:rPr lang="en-GB" b="1" dirty="0" smtClean="0"/>
              <a:t>time step </a:t>
            </a:r>
            <a:r>
              <a:rPr lang="en-GB" dirty="0" smtClean="0"/>
              <a:t>automatically divided by factor 2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endParaRPr lang="en-GB" sz="700" dirty="0" smtClean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-108520" y="2205038"/>
            <a:ext cx="6517979" cy="38882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feld 4"/>
          <p:cNvSpPr txBox="1"/>
          <p:nvPr/>
        </p:nvSpPr>
        <p:spPr>
          <a:xfrm>
            <a:off x="395536" y="6104329"/>
            <a:ext cx="467506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dirty="0" smtClean="0">
                <a:latin typeface="Franklin Gothic Medium" panose="020B0603020102020204" pitchFamily="34" charset="0"/>
              </a:rPr>
              <a:t>Source: </a:t>
            </a:r>
            <a:r>
              <a:rPr lang="en-GB" sz="1200" dirty="0" err="1" smtClean="0">
                <a:latin typeface="Franklin Gothic Medium" panose="020B0603020102020204" pitchFamily="34" charset="0"/>
              </a:rPr>
              <a:t>Reinert</a:t>
            </a:r>
            <a:r>
              <a:rPr lang="en-GB" sz="1200" dirty="0" smtClean="0">
                <a:latin typeface="Franklin Gothic Medium" panose="020B0603020102020204" pitchFamily="34" charset="0"/>
              </a:rPr>
              <a:t> et al., </a:t>
            </a:r>
            <a:r>
              <a:rPr lang="en-GB" sz="1200" i="1" dirty="0" smtClean="0">
                <a:latin typeface="Franklin Gothic Medium" panose="020B0603020102020204" pitchFamily="34" charset="0"/>
              </a:rPr>
              <a:t>ICON database reference manual</a:t>
            </a:r>
            <a:r>
              <a:rPr lang="en-GB" sz="1200" dirty="0" smtClean="0">
                <a:latin typeface="Franklin Gothic Medium" panose="020B0603020102020204" pitchFamily="34" charset="0"/>
              </a:rPr>
              <a:t>, 21.07.2015</a:t>
            </a:r>
            <a:endParaRPr lang="en-GB" sz="1200" dirty="0">
              <a:latin typeface="Franklin Gothic Medium" panose="020B0603020102020204" pitchFamily="34" charset="0"/>
            </a:endParaRPr>
          </a:p>
        </p:txBody>
      </p:sp>
      <p:sp>
        <p:nvSpPr>
          <p:cNvPr id="9" name="Rectangle 11"/>
          <p:cNvSpPr>
            <a:spLocks noChangeAspect="1" noChangeArrowheads="1"/>
          </p:cNvSpPr>
          <p:nvPr/>
        </p:nvSpPr>
        <p:spPr bwMode="auto">
          <a:xfrm>
            <a:off x="251520" y="371004"/>
            <a:ext cx="6264696" cy="393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b"/>
          <a:lstStyle>
            <a:lvl1pPr>
              <a:defRPr sz="2400" b="1">
                <a:solidFill>
                  <a:schemeClr val="tx2"/>
                </a:solidFill>
                <a:latin typeface="Arial" charset="0"/>
              </a:defRPr>
            </a:lvl1pPr>
            <a:lvl2pPr>
              <a:defRPr sz="2400" b="1">
                <a:solidFill>
                  <a:schemeClr val="tx2"/>
                </a:solidFill>
                <a:latin typeface="Arial" charset="0"/>
              </a:defRPr>
            </a:lvl2pPr>
            <a:lvl3pPr>
              <a:defRPr sz="2400" b="1">
                <a:solidFill>
                  <a:schemeClr val="tx2"/>
                </a:solidFill>
                <a:latin typeface="Arial" charset="0"/>
              </a:defRPr>
            </a:lvl3pPr>
            <a:lvl4pPr>
              <a:defRPr sz="2400" b="1">
                <a:solidFill>
                  <a:schemeClr val="tx2"/>
                </a:solidFill>
                <a:latin typeface="Arial" charset="0"/>
              </a:defRPr>
            </a:lvl4pPr>
            <a:lvl5pPr>
              <a:defRPr sz="2400" b="1">
                <a:solidFill>
                  <a:schemeClr val="tx2"/>
                </a:solidFill>
                <a:latin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GB" altLang="de-DE" sz="2600" kern="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+mj-ea"/>
                <a:cs typeface="Aharoni" panose="02010803020104030203" pitchFamily="2" charset="-79"/>
              </a:rPr>
              <a:t>ICON-</a:t>
            </a:r>
            <a:r>
              <a:rPr lang="en-GB" altLang="de-DE" sz="2600" kern="0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+mj-ea"/>
                <a:cs typeface="Aharoni" panose="02010803020104030203" pitchFamily="2" charset="-79"/>
              </a:rPr>
              <a:t>EUcli</a:t>
            </a:r>
            <a:r>
              <a:rPr lang="en-GB" altLang="de-DE" sz="2600" kern="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+mj-ea"/>
                <a:cs typeface="Aharoni" panose="02010803020104030203" pitchFamily="2" charset="-79"/>
              </a:rPr>
              <a:t> AMIP experiments</a:t>
            </a:r>
            <a:endParaRPr lang="en-GB" altLang="de-DE" sz="2600" kern="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ea typeface="+mj-ea"/>
              <a:cs typeface="Aharoni" panose="02010803020104030203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321138654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m 3"/>
          <p:cNvGraphicFramePr/>
          <p:nvPr>
            <p:extLst>
              <p:ext uri="{D42A27DB-BD31-4B8C-83A1-F6EECF244321}">
                <p14:modId xmlns:p14="http://schemas.microsoft.com/office/powerpoint/2010/main" val="978180876"/>
              </p:ext>
            </p:extLst>
          </p:nvPr>
        </p:nvGraphicFramePr>
        <p:xfrm>
          <a:off x="1763688" y="1484784"/>
          <a:ext cx="7416824" cy="48245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Idea for CMIP6–DICAD – TP3 (DWD contribution)</a:t>
            </a:r>
            <a:endParaRPr lang="en-GB" sz="24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7" name="Picture 9"/>
          <p:cNvPicPr>
            <a:picLocks noChangeAspect="1" noChangeArrowheads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74732"/>
          <a:stretch/>
        </p:blipFill>
        <p:spPr bwMode="auto">
          <a:xfrm>
            <a:off x="719215" y="1988840"/>
            <a:ext cx="938024" cy="876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pic>
        <p:nvPicPr>
          <p:cNvPr id="9" name="Picture 12" descr="K:\Deutscher Wetterdienst\Corporate Design Aktuell\DWD-Logo-Komplett\20mm\RGB\Wortbildmarke mit Claim\bmp\Wortbildmarke-und-Claim-positiv-auf-weiss.bmp"/>
          <p:cNvPicPr>
            <a:picLocks noChangeAspect="1" noChangeArrowheads="1"/>
          </p:cNvPicPr>
          <p:nvPr/>
        </p:nvPicPr>
        <p:blipFill rotWithShape="1"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82861"/>
          <a:stretch/>
        </p:blipFill>
        <p:spPr bwMode="auto">
          <a:xfrm>
            <a:off x="719215" y="4835140"/>
            <a:ext cx="787722" cy="12268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ectangle 11"/>
          <p:cNvSpPr>
            <a:spLocks noChangeAspect="1" noChangeArrowheads="1"/>
          </p:cNvSpPr>
          <p:nvPr/>
        </p:nvSpPr>
        <p:spPr bwMode="auto">
          <a:xfrm>
            <a:off x="251520" y="371004"/>
            <a:ext cx="6264696" cy="393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b"/>
          <a:lstStyle>
            <a:lvl1pPr>
              <a:defRPr sz="2400" b="1">
                <a:solidFill>
                  <a:schemeClr val="tx2"/>
                </a:solidFill>
                <a:latin typeface="Arial" charset="0"/>
              </a:defRPr>
            </a:lvl1pPr>
            <a:lvl2pPr>
              <a:defRPr sz="2400" b="1">
                <a:solidFill>
                  <a:schemeClr val="tx2"/>
                </a:solidFill>
                <a:latin typeface="Arial" charset="0"/>
              </a:defRPr>
            </a:lvl2pPr>
            <a:lvl3pPr>
              <a:defRPr sz="2400" b="1">
                <a:solidFill>
                  <a:schemeClr val="tx2"/>
                </a:solidFill>
                <a:latin typeface="Arial" charset="0"/>
              </a:defRPr>
            </a:lvl3pPr>
            <a:lvl4pPr>
              <a:defRPr sz="2400" b="1">
                <a:solidFill>
                  <a:schemeClr val="tx2"/>
                </a:solidFill>
                <a:latin typeface="Arial" charset="0"/>
              </a:defRPr>
            </a:lvl4pPr>
            <a:lvl5pPr>
              <a:defRPr sz="2400" b="1">
                <a:solidFill>
                  <a:schemeClr val="tx2"/>
                </a:solidFill>
                <a:latin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GB" altLang="de-DE" sz="2600" kern="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+mj-ea"/>
                <a:cs typeface="Aharoni" panose="02010803020104030203" pitchFamily="2" charset="-79"/>
              </a:rPr>
              <a:t>ICON-</a:t>
            </a:r>
            <a:r>
              <a:rPr lang="en-GB" altLang="de-DE" sz="2600" kern="0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+mj-ea"/>
                <a:cs typeface="Aharoni" panose="02010803020104030203" pitchFamily="2" charset="-79"/>
              </a:rPr>
              <a:t>EUcli</a:t>
            </a:r>
            <a:r>
              <a:rPr lang="en-GB" altLang="de-DE" sz="2600" kern="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+mj-ea"/>
                <a:cs typeface="Aharoni" panose="02010803020104030203" pitchFamily="2" charset="-79"/>
              </a:rPr>
              <a:t> AMIP experiments</a:t>
            </a:r>
            <a:endParaRPr lang="en-GB" altLang="de-DE" sz="2600" kern="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ea typeface="+mj-ea"/>
              <a:cs typeface="Aharoni" panose="02010803020104030203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84824499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CMIP6–DICAD – TP3 (DWD </a:t>
            </a:r>
            <a:r>
              <a:rPr lang="de-DE" sz="24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contribution</a:t>
            </a:r>
            <a:r>
              <a:rPr lang="de-DE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4294967295"/>
          </p:nvPr>
        </p:nvSpPr>
        <p:spPr>
          <a:xfrm>
            <a:off x="539750" y="1700213"/>
            <a:ext cx="8280722" cy="4364272"/>
          </a:xfrm>
        </p:spPr>
        <p:txBody>
          <a:bodyPr>
            <a:spAutoFit/>
          </a:bodyPr>
          <a:lstStyle/>
          <a:p>
            <a:pPr marL="990600" indent="-990600">
              <a:buNone/>
            </a:pPr>
            <a:r>
              <a:rPr lang="en-GB" sz="2400" dirty="0">
                <a:solidFill>
                  <a:srgbClr val="C00000"/>
                </a:solidFill>
              </a:rPr>
              <a:t>familiarisation</a:t>
            </a:r>
            <a:r>
              <a:rPr lang="en-GB" sz="2000" dirty="0" smtClean="0"/>
              <a:t> </a:t>
            </a:r>
            <a:r>
              <a:rPr lang="en-GB" sz="2000" dirty="0" smtClean="0"/>
              <a:t>with </a:t>
            </a:r>
            <a:r>
              <a:rPr lang="en-GB" sz="2000" dirty="0" smtClean="0">
                <a:solidFill>
                  <a:srgbClr val="C00000"/>
                </a:solidFill>
              </a:rPr>
              <a:t>ICON-EU in NWP </a:t>
            </a:r>
            <a:r>
              <a:rPr lang="en-GB" sz="2000" dirty="0" smtClean="0">
                <a:solidFill>
                  <a:srgbClr val="C00000"/>
                </a:solidFill>
              </a:rPr>
              <a:t>mode</a:t>
            </a:r>
            <a:r>
              <a:rPr lang="en-GB" sz="2000" dirty="0" smtClean="0"/>
              <a:t> and </a:t>
            </a:r>
            <a:r>
              <a:rPr lang="en-GB" sz="2000" dirty="0" smtClean="0">
                <a:solidFill>
                  <a:srgbClr val="C00000"/>
                </a:solidFill>
              </a:rPr>
              <a:t>ICON </a:t>
            </a:r>
            <a:r>
              <a:rPr lang="en-GB" sz="2000" dirty="0" smtClean="0">
                <a:solidFill>
                  <a:srgbClr val="C00000"/>
                </a:solidFill>
              </a:rPr>
              <a:t>in climate mode</a:t>
            </a:r>
          </a:p>
          <a:p>
            <a:pPr marL="990600" indent="-990600">
              <a:buNone/>
              <a:tabLst>
                <a:tab pos="365125" algn="l"/>
              </a:tabLst>
            </a:pPr>
            <a:endParaRPr lang="en-GB" sz="1000" dirty="0" smtClean="0">
              <a:solidFill>
                <a:srgbClr val="C00000"/>
              </a:solidFill>
            </a:endParaRPr>
          </a:p>
          <a:p>
            <a:pPr marL="990600" indent="-990600">
              <a:buNone/>
              <a:tabLst>
                <a:tab pos="365125" algn="l"/>
              </a:tabLst>
            </a:pPr>
            <a:r>
              <a:rPr lang="en-GB" sz="2400" dirty="0" smtClean="0">
                <a:solidFill>
                  <a:srgbClr val="C00000"/>
                </a:solidFill>
              </a:rPr>
              <a:t>implementation </a:t>
            </a:r>
          </a:p>
          <a:p>
            <a:pPr marL="441325" indent="-441325">
              <a:buClr>
                <a:srgbClr val="C00000"/>
              </a:buClr>
              <a:buFont typeface="Wingdings" panose="05000000000000000000" pitchFamily="2" charset="2"/>
              <a:buChar char="§"/>
              <a:tabLst>
                <a:tab pos="441325" algn="l"/>
              </a:tabLst>
            </a:pPr>
            <a:r>
              <a:rPr lang="en-GB" sz="2000" dirty="0" smtClean="0"/>
              <a:t>model </a:t>
            </a:r>
            <a:r>
              <a:rPr lang="en-GB" sz="2000" dirty="0" smtClean="0"/>
              <a:t>environment for climate simulations with ICON at DWD (workflow including pre- and post processing</a:t>
            </a:r>
            <a:r>
              <a:rPr lang="en-GB" sz="2000" dirty="0" smtClean="0"/>
              <a:t>)</a:t>
            </a:r>
          </a:p>
          <a:p>
            <a:pPr marL="441325" indent="-441325">
              <a:buClr>
                <a:srgbClr val="C00000"/>
              </a:buClr>
              <a:buFont typeface="Wingdings" panose="05000000000000000000" pitchFamily="2" charset="2"/>
              <a:buChar char="§"/>
              <a:tabLst>
                <a:tab pos="441325" algn="l"/>
              </a:tabLst>
            </a:pPr>
            <a:r>
              <a:rPr lang="en-GB" sz="2000" dirty="0" smtClean="0"/>
              <a:t>‚merging‘ ICON-EU </a:t>
            </a:r>
            <a:r>
              <a:rPr lang="en-GB" sz="2000" dirty="0" smtClean="0"/>
              <a:t>in NWP mode with ICON in climate mode (ICON-</a:t>
            </a:r>
            <a:r>
              <a:rPr lang="en-GB" sz="2000" dirty="0" err="1" smtClean="0"/>
              <a:t>EUcli</a:t>
            </a:r>
            <a:r>
              <a:rPr lang="en-GB" sz="2000" dirty="0" smtClean="0"/>
              <a:t>)</a:t>
            </a:r>
          </a:p>
          <a:p>
            <a:pPr marL="441325" indent="-441325">
              <a:buClr>
                <a:srgbClr val="C00000"/>
              </a:buClr>
              <a:buFont typeface="Wingdings" panose="05000000000000000000" pitchFamily="2" charset="2"/>
              <a:buChar char="§"/>
              <a:tabLst>
                <a:tab pos="441325" algn="l"/>
              </a:tabLst>
            </a:pPr>
            <a:r>
              <a:rPr lang="en-GB" sz="2000" dirty="0" smtClean="0"/>
              <a:t>integration </a:t>
            </a:r>
            <a:r>
              <a:rPr lang="en-GB" sz="2000" dirty="0" smtClean="0"/>
              <a:t>of </a:t>
            </a:r>
            <a:r>
              <a:rPr lang="en-GB" sz="2000" dirty="0" smtClean="0">
                <a:solidFill>
                  <a:srgbClr val="C00000"/>
                </a:solidFill>
              </a:rPr>
              <a:t>multiple nesting steps </a:t>
            </a:r>
            <a:r>
              <a:rPr lang="en-GB" sz="2000" dirty="0" smtClean="0"/>
              <a:t>in ICON-</a:t>
            </a:r>
            <a:r>
              <a:rPr lang="en-GB" sz="2000" dirty="0" err="1" smtClean="0"/>
              <a:t>EUcli</a:t>
            </a:r>
            <a:r>
              <a:rPr lang="en-GB" sz="2000" dirty="0" smtClean="0"/>
              <a:t> to bridge the gap between the coarse global resolution and the high resolution in the inner most nest </a:t>
            </a:r>
            <a:endParaRPr lang="en-GB" sz="2000" dirty="0" smtClean="0"/>
          </a:p>
          <a:p>
            <a:pPr marL="441325" indent="-441325">
              <a:buClr>
                <a:srgbClr val="C00000"/>
              </a:buClr>
              <a:buFont typeface="Wingdings" panose="05000000000000000000" pitchFamily="2" charset="2"/>
              <a:buChar char="§"/>
              <a:tabLst>
                <a:tab pos="441325" algn="l"/>
              </a:tabLst>
            </a:pPr>
            <a:r>
              <a:rPr lang="en-GB" sz="2000" dirty="0">
                <a:solidFill>
                  <a:srgbClr val="C00000"/>
                </a:solidFill>
              </a:rPr>
              <a:t>cost-benefit analysis</a:t>
            </a:r>
            <a:r>
              <a:rPr lang="en-GB" sz="2000" dirty="0"/>
              <a:t>: multiple nesting steps vs. high global resolution, optimizing model configuration</a:t>
            </a:r>
            <a:endParaRPr lang="en-GB" sz="2000" dirty="0"/>
          </a:p>
        </p:txBody>
      </p:sp>
      <p:sp>
        <p:nvSpPr>
          <p:cNvPr id="6" name="Rectangle 11"/>
          <p:cNvSpPr>
            <a:spLocks noChangeAspect="1" noChangeArrowheads="1"/>
          </p:cNvSpPr>
          <p:nvPr/>
        </p:nvSpPr>
        <p:spPr bwMode="auto">
          <a:xfrm>
            <a:off x="251520" y="371004"/>
            <a:ext cx="6264696" cy="393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b"/>
          <a:lstStyle>
            <a:lvl1pPr>
              <a:defRPr sz="2400" b="1">
                <a:solidFill>
                  <a:schemeClr val="tx2"/>
                </a:solidFill>
                <a:latin typeface="Arial" charset="0"/>
              </a:defRPr>
            </a:lvl1pPr>
            <a:lvl2pPr>
              <a:defRPr sz="2400" b="1">
                <a:solidFill>
                  <a:schemeClr val="tx2"/>
                </a:solidFill>
                <a:latin typeface="Arial" charset="0"/>
              </a:defRPr>
            </a:lvl2pPr>
            <a:lvl3pPr>
              <a:defRPr sz="2400" b="1">
                <a:solidFill>
                  <a:schemeClr val="tx2"/>
                </a:solidFill>
                <a:latin typeface="Arial" charset="0"/>
              </a:defRPr>
            </a:lvl3pPr>
            <a:lvl4pPr>
              <a:defRPr sz="2400" b="1">
                <a:solidFill>
                  <a:schemeClr val="tx2"/>
                </a:solidFill>
                <a:latin typeface="Arial" charset="0"/>
              </a:defRPr>
            </a:lvl4pPr>
            <a:lvl5pPr>
              <a:defRPr sz="2400" b="1">
                <a:solidFill>
                  <a:schemeClr val="tx2"/>
                </a:solidFill>
                <a:latin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</a:defRPr>
            </a:lvl9pPr>
          </a:lstStyle>
          <a:p>
            <a:pPr eaLnBrk="1" hangingPunct="1"/>
            <a:r>
              <a:rPr lang="de-DE" altLang="de-DE" sz="2600" kern="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+mj-ea"/>
                <a:cs typeface="Aharoni" panose="02010803020104030203" pitchFamily="2" charset="-79"/>
              </a:rPr>
              <a:t>ICON-</a:t>
            </a:r>
            <a:r>
              <a:rPr lang="de-DE" altLang="de-DE" sz="2600" kern="0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+mj-ea"/>
                <a:cs typeface="Aharoni" panose="02010803020104030203" pitchFamily="2" charset="-79"/>
              </a:rPr>
              <a:t>EUcli</a:t>
            </a:r>
            <a:r>
              <a:rPr lang="de-DE" altLang="de-DE" sz="2600" kern="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+mj-ea"/>
                <a:cs typeface="Aharoni" panose="02010803020104030203" pitchFamily="2" charset="-79"/>
              </a:rPr>
              <a:t> </a:t>
            </a:r>
            <a:r>
              <a:rPr lang="de-DE" altLang="de-DE" sz="2600" kern="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+mj-ea"/>
                <a:cs typeface="Aharoni" panose="02010803020104030203" pitchFamily="2" charset="-79"/>
              </a:rPr>
              <a:t>AMIP </a:t>
            </a:r>
            <a:r>
              <a:rPr lang="de-DE" altLang="de-DE" sz="2600" kern="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+mj-ea"/>
                <a:cs typeface="Aharoni" panose="02010803020104030203" pitchFamily="2" charset="-79"/>
              </a:rPr>
              <a:t>experiments</a:t>
            </a:r>
            <a:endParaRPr lang="de-DE" altLang="de-DE" sz="2600" kern="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ea typeface="+mj-ea"/>
              <a:cs typeface="Aharoni" panose="02010803020104030203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61724321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CMIP6–DICAD – TP3 (DWD contribution)</a:t>
            </a:r>
            <a:endParaRPr lang="en-GB" sz="24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Inhaltsplatzhalter 2"/>
          <p:cNvSpPr>
            <a:spLocks noGrp="1"/>
          </p:cNvSpPr>
          <p:nvPr>
            <p:ph idx="4294967295"/>
          </p:nvPr>
        </p:nvSpPr>
        <p:spPr>
          <a:xfrm>
            <a:off x="539750" y="1700213"/>
            <a:ext cx="8280400" cy="3754874"/>
          </a:xfrm>
        </p:spPr>
        <p:txBody>
          <a:bodyPr wrap="square">
            <a:spAutoFit/>
          </a:bodyPr>
          <a:lstStyle/>
          <a:p>
            <a:pPr marL="0" indent="0">
              <a:buClr>
                <a:srgbClr val="C00000"/>
              </a:buClr>
              <a:buNone/>
              <a:tabLst>
                <a:tab pos="441325" algn="l"/>
              </a:tabLst>
            </a:pPr>
            <a:r>
              <a:rPr lang="en-GB" sz="2000" dirty="0" smtClean="0">
                <a:solidFill>
                  <a:srgbClr val="C00000"/>
                </a:solidFill>
              </a:rPr>
              <a:t>Simulations</a:t>
            </a:r>
            <a:endParaRPr lang="en-GB" sz="2000" dirty="0">
              <a:solidFill>
                <a:srgbClr val="C00000"/>
              </a:solidFill>
            </a:endParaRPr>
          </a:p>
          <a:p>
            <a:pPr marL="441325" indent="-441325">
              <a:buClr>
                <a:srgbClr val="C00000"/>
              </a:buClr>
              <a:buFont typeface="Wingdings" panose="05000000000000000000" pitchFamily="2" charset="2"/>
              <a:buChar char="§"/>
              <a:tabLst>
                <a:tab pos="441325" algn="l"/>
              </a:tabLst>
            </a:pPr>
            <a:r>
              <a:rPr lang="en-GB" sz="2000" dirty="0"/>
              <a:t>performing long term climate projections</a:t>
            </a:r>
          </a:p>
          <a:p>
            <a:pPr marL="990600" indent="-990600">
              <a:buNone/>
            </a:pPr>
            <a:endParaRPr lang="en-GB" sz="2000" dirty="0" smtClean="0">
              <a:solidFill>
                <a:srgbClr val="C00000"/>
              </a:solidFill>
            </a:endParaRPr>
          </a:p>
          <a:p>
            <a:pPr marL="990600" indent="-990600">
              <a:buNone/>
            </a:pPr>
            <a:r>
              <a:rPr lang="en-GB" sz="2000" dirty="0" smtClean="0">
                <a:solidFill>
                  <a:srgbClr val="C00000"/>
                </a:solidFill>
              </a:rPr>
              <a:t>Analysis</a:t>
            </a:r>
            <a:endParaRPr lang="en-GB" sz="2000" dirty="0">
              <a:solidFill>
                <a:srgbClr val="C00000"/>
              </a:solidFill>
            </a:endParaRPr>
          </a:p>
          <a:p>
            <a:pPr marL="441325" indent="-441325">
              <a:buClr>
                <a:srgbClr val="C00000"/>
              </a:buClr>
              <a:buFont typeface="Wingdings" panose="05000000000000000000" pitchFamily="2" charset="2"/>
              <a:buChar char="§"/>
              <a:tabLst>
                <a:tab pos="441325" algn="l"/>
              </a:tabLst>
            </a:pPr>
            <a:r>
              <a:rPr lang="en-GB" sz="2000" dirty="0"/>
              <a:t>comparison of global ICON climate results </a:t>
            </a:r>
            <a:r>
              <a:rPr lang="en-GB" sz="2000" dirty="0" smtClean="0"/>
              <a:t>with</a:t>
            </a:r>
          </a:p>
          <a:p>
            <a:pPr marL="781050" lvl="1" indent="-441325">
              <a:buClr>
                <a:srgbClr val="C00000"/>
              </a:buClr>
              <a:buFont typeface="Wingdings" panose="05000000000000000000" pitchFamily="2" charset="2"/>
              <a:buChar char="§"/>
              <a:tabLst>
                <a:tab pos="441325" algn="l"/>
              </a:tabLst>
            </a:pPr>
            <a:r>
              <a:rPr lang="en-GB" sz="2000" dirty="0"/>
              <a:t>other </a:t>
            </a:r>
            <a:r>
              <a:rPr lang="en-GB" sz="2000" dirty="0" smtClean="0"/>
              <a:t>ICON based simulations (MPI-M, PKNU, …)</a:t>
            </a:r>
          </a:p>
          <a:p>
            <a:pPr marL="781050" lvl="1" indent="-441325">
              <a:buClr>
                <a:srgbClr val="C00000"/>
              </a:buClr>
              <a:buFont typeface="Wingdings" panose="05000000000000000000" pitchFamily="2" charset="2"/>
              <a:buChar char="§"/>
              <a:tabLst>
                <a:tab pos="441325" algn="l"/>
              </a:tabLst>
            </a:pPr>
            <a:r>
              <a:rPr lang="en-GB" sz="2000" dirty="0"/>
              <a:t>a</a:t>
            </a:r>
            <a:r>
              <a:rPr lang="en-GB" sz="2000" dirty="0" smtClean="0"/>
              <a:t>nd other available CMIP6 </a:t>
            </a:r>
            <a:r>
              <a:rPr lang="en-GB" sz="2000" dirty="0"/>
              <a:t>AMIP-data </a:t>
            </a:r>
          </a:p>
          <a:p>
            <a:pPr marL="441325" indent="-441325">
              <a:buClr>
                <a:srgbClr val="C00000"/>
              </a:buClr>
              <a:buFont typeface="Wingdings" panose="05000000000000000000" pitchFamily="2" charset="2"/>
              <a:buChar char="§"/>
              <a:tabLst>
                <a:tab pos="441325" algn="l"/>
              </a:tabLst>
            </a:pPr>
            <a:r>
              <a:rPr lang="en-GB" sz="2000" dirty="0"/>
              <a:t>comparison of high resolution ICON-</a:t>
            </a:r>
            <a:r>
              <a:rPr lang="en-GB" sz="2000" dirty="0" err="1"/>
              <a:t>EUcli</a:t>
            </a:r>
            <a:r>
              <a:rPr lang="en-GB" sz="2000" dirty="0"/>
              <a:t> results with CORDEX data </a:t>
            </a:r>
          </a:p>
          <a:p>
            <a:pPr marL="441325" indent="-441325">
              <a:buClr>
                <a:srgbClr val="C00000"/>
              </a:buClr>
              <a:buFont typeface="Wingdings" panose="05000000000000000000" pitchFamily="2" charset="2"/>
              <a:buChar char="§"/>
              <a:tabLst>
                <a:tab pos="441325" algn="l"/>
              </a:tabLst>
            </a:pPr>
            <a:r>
              <a:rPr lang="en-GB" sz="2000" dirty="0"/>
              <a:t>reports, publications</a:t>
            </a:r>
            <a:endParaRPr lang="en-GB" sz="2000" dirty="0"/>
          </a:p>
        </p:txBody>
      </p:sp>
      <p:sp>
        <p:nvSpPr>
          <p:cNvPr id="5" name="Rectangle 11"/>
          <p:cNvSpPr>
            <a:spLocks noChangeAspect="1" noChangeArrowheads="1"/>
          </p:cNvSpPr>
          <p:nvPr/>
        </p:nvSpPr>
        <p:spPr bwMode="auto">
          <a:xfrm>
            <a:off x="251520" y="371004"/>
            <a:ext cx="6264696" cy="393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b"/>
          <a:lstStyle>
            <a:lvl1pPr>
              <a:defRPr sz="2400" b="1">
                <a:solidFill>
                  <a:schemeClr val="tx2"/>
                </a:solidFill>
                <a:latin typeface="Arial" charset="0"/>
              </a:defRPr>
            </a:lvl1pPr>
            <a:lvl2pPr>
              <a:defRPr sz="2400" b="1">
                <a:solidFill>
                  <a:schemeClr val="tx2"/>
                </a:solidFill>
                <a:latin typeface="Arial" charset="0"/>
              </a:defRPr>
            </a:lvl2pPr>
            <a:lvl3pPr>
              <a:defRPr sz="2400" b="1">
                <a:solidFill>
                  <a:schemeClr val="tx2"/>
                </a:solidFill>
                <a:latin typeface="Arial" charset="0"/>
              </a:defRPr>
            </a:lvl3pPr>
            <a:lvl4pPr>
              <a:defRPr sz="2400" b="1">
                <a:solidFill>
                  <a:schemeClr val="tx2"/>
                </a:solidFill>
                <a:latin typeface="Arial" charset="0"/>
              </a:defRPr>
            </a:lvl4pPr>
            <a:lvl5pPr>
              <a:defRPr sz="2400" b="1">
                <a:solidFill>
                  <a:schemeClr val="tx2"/>
                </a:solidFill>
                <a:latin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GB" altLang="de-DE" sz="2600" kern="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+mj-ea"/>
                <a:cs typeface="Aharoni" panose="02010803020104030203" pitchFamily="2" charset="-79"/>
              </a:rPr>
              <a:t>ICON-</a:t>
            </a:r>
            <a:r>
              <a:rPr lang="en-GB" altLang="de-DE" sz="2600" kern="0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+mj-ea"/>
                <a:cs typeface="Aharoni" panose="02010803020104030203" pitchFamily="2" charset="-79"/>
              </a:rPr>
              <a:t>EUcli</a:t>
            </a:r>
            <a:r>
              <a:rPr lang="en-GB" altLang="de-DE" sz="2600" kern="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+mj-ea"/>
                <a:cs typeface="Aharoni" panose="02010803020104030203" pitchFamily="2" charset="-79"/>
              </a:rPr>
              <a:t> AMIP experiments</a:t>
            </a:r>
            <a:endParaRPr lang="en-GB" altLang="de-DE" sz="2600" kern="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ea typeface="+mj-ea"/>
              <a:cs typeface="Aharoni" panose="02010803020104030203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245036648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z="24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Pukyong</a:t>
            </a:r>
            <a:r>
              <a:rPr lang="de-DE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National University, </a:t>
            </a:r>
            <a:r>
              <a:rPr lang="de-DE" sz="24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Busan</a:t>
            </a:r>
            <a:r>
              <a:rPr lang="de-DE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Korea</a:t>
            </a:r>
            <a:endParaRPr lang="de-DE" sz="24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Inhaltsplatzhalter 2"/>
          <p:cNvSpPr>
            <a:spLocks noGrp="1"/>
          </p:cNvSpPr>
          <p:nvPr>
            <p:ph idx="4294967295"/>
          </p:nvPr>
        </p:nvSpPr>
        <p:spPr>
          <a:xfrm>
            <a:off x="539750" y="1700213"/>
            <a:ext cx="8280400" cy="307777"/>
          </a:xfrm>
        </p:spPr>
        <p:txBody>
          <a:bodyPr wrap="square">
            <a:spAutoFit/>
          </a:bodyPr>
          <a:lstStyle/>
          <a:p>
            <a:pPr marL="990600" indent="-990600">
              <a:buNone/>
            </a:pPr>
            <a:r>
              <a:rPr lang="en-US" sz="2000" dirty="0"/>
              <a:t>AMIP simulations for </a:t>
            </a:r>
            <a:r>
              <a:rPr lang="en-US" sz="2000" dirty="0" smtClean="0"/>
              <a:t>1980-2007 </a:t>
            </a:r>
            <a:r>
              <a:rPr lang="en-US" sz="2000" dirty="0"/>
              <a:t>years using </a:t>
            </a:r>
            <a:r>
              <a:rPr lang="en-US" sz="2000" dirty="0" smtClean="0"/>
              <a:t>ICON </a:t>
            </a:r>
            <a:r>
              <a:rPr lang="en-US" sz="2000" dirty="0"/>
              <a:t>(</a:t>
            </a:r>
            <a:r>
              <a:rPr lang="en-US" sz="2000" dirty="0" smtClean="0"/>
              <a:t>R2B6 approx. 40 km)</a:t>
            </a:r>
            <a:endParaRPr lang="en-GB" sz="2000" dirty="0"/>
          </a:p>
        </p:txBody>
      </p:sp>
      <p:sp>
        <p:nvSpPr>
          <p:cNvPr id="5" name="Rectangle 11"/>
          <p:cNvSpPr>
            <a:spLocks noChangeAspect="1" noChangeArrowheads="1"/>
          </p:cNvSpPr>
          <p:nvPr/>
        </p:nvSpPr>
        <p:spPr bwMode="auto">
          <a:xfrm>
            <a:off x="251520" y="371004"/>
            <a:ext cx="6264696" cy="393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b"/>
          <a:lstStyle>
            <a:lvl1pPr>
              <a:defRPr sz="2400" b="1">
                <a:solidFill>
                  <a:schemeClr val="tx2"/>
                </a:solidFill>
                <a:latin typeface="Arial" charset="0"/>
              </a:defRPr>
            </a:lvl1pPr>
            <a:lvl2pPr>
              <a:defRPr sz="2400" b="1">
                <a:solidFill>
                  <a:schemeClr val="tx2"/>
                </a:solidFill>
                <a:latin typeface="Arial" charset="0"/>
              </a:defRPr>
            </a:lvl2pPr>
            <a:lvl3pPr>
              <a:defRPr sz="2400" b="1">
                <a:solidFill>
                  <a:schemeClr val="tx2"/>
                </a:solidFill>
                <a:latin typeface="Arial" charset="0"/>
              </a:defRPr>
            </a:lvl3pPr>
            <a:lvl4pPr>
              <a:defRPr sz="2400" b="1">
                <a:solidFill>
                  <a:schemeClr val="tx2"/>
                </a:solidFill>
                <a:latin typeface="Arial" charset="0"/>
              </a:defRPr>
            </a:lvl4pPr>
            <a:lvl5pPr>
              <a:defRPr sz="2400" b="1">
                <a:solidFill>
                  <a:schemeClr val="tx2"/>
                </a:solidFill>
                <a:latin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</a:defRPr>
            </a:lvl9pPr>
          </a:lstStyle>
          <a:p>
            <a:pPr eaLnBrk="1" hangingPunct="1"/>
            <a:r>
              <a:rPr lang="de-DE" altLang="de-DE" sz="2600" kern="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+mj-ea"/>
                <a:cs typeface="Aharoni" panose="02010803020104030203" pitchFamily="2" charset="-79"/>
              </a:rPr>
              <a:t>ICON-</a:t>
            </a:r>
            <a:r>
              <a:rPr lang="de-DE" altLang="de-DE" sz="2600" kern="0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+mj-ea"/>
                <a:cs typeface="Aharoni" panose="02010803020104030203" pitchFamily="2" charset="-79"/>
              </a:rPr>
              <a:t>EUcli</a:t>
            </a:r>
            <a:r>
              <a:rPr lang="de-DE" altLang="de-DE" sz="2600" kern="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+mj-ea"/>
                <a:cs typeface="Aharoni" panose="02010803020104030203" pitchFamily="2" charset="-79"/>
              </a:rPr>
              <a:t> </a:t>
            </a:r>
            <a:r>
              <a:rPr lang="de-DE" altLang="de-DE" sz="2600" kern="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+mj-ea"/>
                <a:cs typeface="Aharoni" panose="02010803020104030203" pitchFamily="2" charset="-79"/>
              </a:rPr>
              <a:t>AMIP </a:t>
            </a:r>
            <a:r>
              <a:rPr lang="de-DE" altLang="de-DE" sz="2600" kern="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+mj-ea"/>
                <a:cs typeface="Aharoni" panose="02010803020104030203" pitchFamily="2" charset="-79"/>
              </a:rPr>
              <a:t>experiments</a:t>
            </a:r>
            <a:endParaRPr lang="de-DE" altLang="de-DE" sz="2600" kern="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ea typeface="+mj-ea"/>
              <a:cs typeface="Aharoni" panose="02010803020104030203" pitchFamily="2" charset="-79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203" b="15196"/>
          <a:stretch/>
        </p:blipFill>
        <p:spPr bwMode="auto">
          <a:xfrm>
            <a:off x="718503" y="2255203"/>
            <a:ext cx="8124825" cy="39319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feld 5"/>
          <p:cNvSpPr txBox="1"/>
          <p:nvPr/>
        </p:nvSpPr>
        <p:spPr>
          <a:xfrm>
            <a:off x="395536" y="6104329"/>
            <a:ext cx="309886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dirty="0" smtClean="0">
                <a:latin typeface="Franklin Gothic Medium" panose="020B0603020102020204" pitchFamily="34" charset="0"/>
              </a:rPr>
              <a:t>Source: Oh et al., </a:t>
            </a:r>
            <a:r>
              <a:rPr lang="en-GB" sz="1200" i="1" dirty="0" smtClean="0">
                <a:latin typeface="Franklin Gothic Medium" panose="020B0603020102020204" pitchFamily="34" charset="0"/>
              </a:rPr>
              <a:t>ICON </a:t>
            </a:r>
            <a:r>
              <a:rPr lang="en-GB" sz="1200" i="1" dirty="0" smtClean="0">
                <a:latin typeface="Franklin Gothic Medium" panose="020B0603020102020204" pitchFamily="34" charset="0"/>
              </a:rPr>
              <a:t>at PKNU</a:t>
            </a:r>
            <a:r>
              <a:rPr lang="en-GB" sz="1200" dirty="0" smtClean="0">
                <a:latin typeface="Franklin Gothic Medium" panose="020B0603020102020204" pitchFamily="34" charset="0"/>
              </a:rPr>
              <a:t>, 04.07.2016</a:t>
            </a:r>
            <a:endParaRPr lang="en-GB" sz="1200" dirty="0">
              <a:latin typeface="Franklin Gothic Medium" panose="020B0603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3293528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WD Standard Master">
  <a:themeElements>
    <a:clrScheme name="">
      <a:dk1>
        <a:srgbClr val="000000"/>
      </a:dk1>
      <a:lt1>
        <a:srgbClr val="FFFFFF"/>
      </a:lt1>
      <a:dk2>
        <a:srgbClr val="2D4B9B"/>
      </a:dk2>
      <a:lt2>
        <a:srgbClr val="D2E1F5"/>
      </a:lt2>
      <a:accent1>
        <a:srgbClr val="96B9DC"/>
      </a:accent1>
      <a:accent2>
        <a:srgbClr val="E10019"/>
      </a:accent2>
      <a:accent3>
        <a:srgbClr val="FFFFFF"/>
      </a:accent3>
      <a:accent4>
        <a:srgbClr val="000000"/>
      </a:accent4>
      <a:accent5>
        <a:srgbClr val="C9D9EB"/>
      </a:accent5>
      <a:accent6>
        <a:srgbClr val="CC0016"/>
      </a:accent6>
      <a:hlink>
        <a:srgbClr val="2D4B9B"/>
      </a:hlink>
      <a:folHlink>
        <a:srgbClr val="96B9DC"/>
      </a:folHlink>
    </a:clrScheme>
    <a:fontScheme name="DWD Standard Master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WD Standard Master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WD Standard Master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WD Standard Master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WD Standard Master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WD Standard Master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WD Standard Master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WD Standard Master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WD Standard Master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WD Standard Master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WD Standard Master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WD Standard Master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WD Standard Master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WD Standard Master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1017A8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AAABD1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WD Standard Master 14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1017A8"/>
        </a:accent1>
        <a:accent2>
          <a:srgbClr val="575DC2"/>
        </a:accent2>
        <a:accent3>
          <a:srgbClr val="FFFFFF"/>
        </a:accent3>
        <a:accent4>
          <a:srgbClr val="000000"/>
        </a:accent4>
        <a:accent5>
          <a:srgbClr val="AAABD1"/>
        </a:accent5>
        <a:accent6>
          <a:srgbClr val="4E53B0"/>
        </a:accent6>
        <a:hlink>
          <a:srgbClr val="9FA3DC"/>
        </a:hlink>
        <a:folHlink>
          <a:srgbClr val="DBDDF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WD Standard Master 1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2D4B9B"/>
        </a:accent1>
        <a:accent2>
          <a:srgbClr val="6278B4"/>
        </a:accent2>
        <a:accent3>
          <a:srgbClr val="FFFFFF"/>
        </a:accent3>
        <a:accent4>
          <a:srgbClr val="000000"/>
        </a:accent4>
        <a:accent5>
          <a:srgbClr val="ADB1CB"/>
        </a:accent5>
        <a:accent6>
          <a:srgbClr val="586CA3"/>
        </a:accent6>
        <a:hlink>
          <a:srgbClr val="96A5CD"/>
        </a:hlink>
        <a:folHlink>
          <a:srgbClr val="CBD3E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WD Standard Master 1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2D4B9B"/>
        </a:accent1>
        <a:accent2>
          <a:srgbClr val="96B9DC"/>
        </a:accent2>
        <a:accent3>
          <a:srgbClr val="FFFFFF"/>
        </a:accent3>
        <a:accent4>
          <a:srgbClr val="000000"/>
        </a:accent4>
        <a:accent5>
          <a:srgbClr val="ADB1CB"/>
        </a:accent5>
        <a:accent6>
          <a:srgbClr val="87A7C7"/>
        </a:accent6>
        <a:hlink>
          <a:srgbClr val="D2E1F5"/>
        </a:hlink>
        <a:folHlink>
          <a:srgbClr val="E1001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Lariss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ariss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555</Words>
  <Application>Microsoft Office PowerPoint</Application>
  <PresentationFormat>Bildschirmpräsentation (4:3)</PresentationFormat>
  <Paragraphs>99</Paragraphs>
  <Slides>12</Slides>
  <Notes>4</Notes>
  <HiddenSlides>0</HiddenSlides>
  <MMClips>0</MMClips>
  <ScaleCrop>false</ScaleCrop>
  <HeadingPairs>
    <vt:vector size="4" baseType="variant">
      <vt:variant>
        <vt:lpstr>Design</vt:lpstr>
      </vt:variant>
      <vt:variant>
        <vt:i4>1</vt:i4>
      </vt:variant>
      <vt:variant>
        <vt:lpstr>Folientitel</vt:lpstr>
      </vt:variant>
      <vt:variant>
        <vt:i4>12</vt:i4>
      </vt:variant>
    </vt:vector>
  </HeadingPairs>
  <TitlesOfParts>
    <vt:vector size="13" baseType="lpstr">
      <vt:lpstr>DWD Standard Master</vt:lpstr>
      <vt:lpstr>PowerPoint-Präsentation</vt:lpstr>
      <vt:lpstr>NWP @ DWD with ICON</vt:lpstr>
      <vt:lpstr>NWP @ DWD with ICON</vt:lpstr>
      <vt:lpstr>NWP @ DWD with ICON-EU</vt:lpstr>
      <vt:lpstr>ICON-EU nest refinement</vt:lpstr>
      <vt:lpstr>Idea for CMIP6–DICAD – TP3 (DWD contribution)</vt:lpstr>
      <vt:lpstr>CMIP6–DICAD – TP3 (DWD contribution)</vt:lpstr>
      <vt:lpstr>CMIP6–DICAD – TP3 (DWD contribution)</vt:lpstr>
      <vt:lpstr>Pukyong National University, Busan, Korea</vt:lpstr>
      <vt:lpstr>PowerPoint-Präsentation</vt:lpstr>
      <vt:lpstr>PowerPoint-Präsentation</vt:lpstr>
      <vt:lpstr>PowerPoint-Präsentation</vt:lpstr>
    </vt:vector>
  </TitlesOfParts>
  <Company>mpm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Folie 1</dc:title>
  <dc:creator>Administrator</dc:creator>
  <cp:lastModifiedBy>Früh Barbara</cp:lastModifiedBy>
  <cp:revision>909</cp:revision>
  <cp:lastPrinted>2013-10-11T08:57:47Z</cp:lastPrinted>
  <dcterms:created xsi:type="dcterms:W3CDTF">2006-12-01T09:57:45Z</dcterms:created>
  <dcterms:modified xsi:type="dcterms:W3CDTF">2016-07-19T09:25:27Z</dcterms:modified>
</cp:coreProperties>
</file>