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72" r:id="rId4"/>
    <p:sldId id="273" r:id="rId5"/>
    <p:sldId id="261" r:id="rId6"/>
    <p:sldId id="274" r:id="rId7"/>
    <p:sldId id="275" r:id="rId8"/>
    <p:sldId id="269" r:id="rId9"/>
    <p:sldId id="259" r:id="rId10"/>
    <p:sldId id="267" r:id="rId11"/>
    <p:sldId id="276" r:id="rId12"/>
    <p:sldId id="270" r:id="rId13"/>
    <p:sldId id="277" r:id="rId14"/>
  </p:sldIdLst>
  <p:sldSz cx="9144000" cy="5715000" type="screen16x10"/>
  <p:notesSz cx="6858000" cy="9637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>
      <p:cViewPr varScale="1">
        <p:scale>
          <a:sx n="140" d="100"/>
          <a:sy n="140" d="100"/>
        </p:scale>
        <p:origin x="-804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567F8-C346-460F-BC92-067E6FE2372D}" type="datetimeFigureOut">
              <a:rPr lang="de-DE" smtClean="0"/>
              <a:pPr/>
              <a:t>19.07.2016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55113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155113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FEA54-A815-47B0-800E-FEA3A173A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78232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559"/>
          </a:xfrm>
          <a:prstGeom prst="rect">
            <a:avLst/>
          </a:prstGeom>
        </p:spPr>
        <p:txBody>
          <a:bodyPr vert="horz" lIns="94254" tIns="47127" rIns="94254" bIns="4712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3559"/>
          </a:xfrm>
          <a:prstGeom prst="rect">
            <a:avLst/>
          </a:prstGeom>
        </p:spPr>
        <p:txBody>
          <a:bodyPr vert="horz" lIns="94254" tIns="47127" rIns="94254" bIns="47127" rtlCol="0"/>
          <a:lstStyle>
            <a:lvl1pPr algn="r">
              <a:defRPr sz="1200"/>
            </a:lvl1pPr>
          </a:lstStyle>
          <a:p>
            <a:fld id="{8DAE0082-9F4A-4EDA-8347-B84E9ED0EC7D}" type="datetimeFigureOut">
              <a:rPr lang="de-DE" smtClean="0"/>
              <a:pPr/>
              <a:t>19.07.2016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27088" y="1204913"/>
            <a:ext cx="5203825" cy="3252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4" tIns="47127" rIns="94254" bIns="4712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38149"/>
            <a:ext cx="5486400" cy="3794850"/>
          </a:xfrm>
          <a:prstGeom prst="rect">
            <a:avLst/>
          </a:prstGeom>
        </p:spPr>
        <p:txBody>
          <a:bodyPr vert="horz" lIns="94254" tIns="47127" rIns="94254" bIns="4712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54156"/>
            <a:ext cx="2971800" cy="483558"/>
          </a:xfrm>
          <a:prstGeom prst="rect">
            <a:avLst/>
          </a:prstGeom>
        </p:spPr>
        <p:txBody>
          <a:bodyPr vert="horz" lIns="94254" tIns="47127" rIns="94254" bIns="4712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154156"/>
            <a:ext cx="2971800" cy="483558"/>
          </a:xfrm>
          <a:prstGeom prst="rect">
            <a:avLst/>
          </a:prstGeom>
        </p:spPr>
        <p:txBody>
          <a:bodyPr vert="horz" lIns="94254" tIns="47127" rIns="94254" bIns="47127" rtlCol="0" anchor="b"/>
          <a:lstStyle>
            <a:lvl1pPr algn="r">
              <a:defRPr sz="1200"/>
            </a:lvl1pPr>
          </a:lstStyle>
          <a:p>
            <a:fld id="{AF4290AA-AABB-44CF-B3D6-407242696C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5223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5"/>
          <a:stretch/>
        </p:blipFill>
        <p:spPr bwMode="auto">
          <a:xfrm rot="10800000">
            <a:off x="2855673" y="3361364"/>
            <a:ext cx="628832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5"/>
          <a:stretch/>
        </p:blipFill>
        <p:spPr bwMode="auto">
          <a:xfrm>
            <a:off x="0" y="409229"/>
            <a:ext cx="628832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395537" y="1153311"/>
            <a:ext cx="8249588" cy="1200133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defRPr sz="36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907704" y="447037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rPr>
              <a:t>Michael Lautenschlager</a:t>
            </a:r>
          </a:p>
          <a:p>
            <a:pPr algn="ctr"/>
            <a:r>
              <a:rPr lang="de-DE" sz="1800" dirty="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rPr>
              <a:t>Deutsches Klimarechenzentrum (DKRZ)</a:t>
            </a:r>
            <a:endParaRPr lang="en-US" sz="1800" dirty="0">
              <a:solidFill>
                <a:srgbClr val="005191"/>
              </a:solidFill>
              <a:latin typeface="Calibri" panose="020F0502020204030204" pitchFamily="34" charset="0"/>
              <a:ea typeface="CMU Sans Serif" pitchFamily="50" charset="0"/>
              <a:cs typeface="CMU Sans Serif" pitchFamily="50" charset="0"/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459852" y="2593679"/>
            <a:ext cx="6120958" cy="10079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5191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xmlns="" val="401979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5212"/>
            <a:ext cx="9144000" cy="504055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>
              <a:defRPr sz="28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5449787"/>
            <a:ext cx="5184576" cy="26521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/>
              <a:t>DICAD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5449789"/>
            <a:ext cx="755576" cy="265212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5449788"/>
            <a:ext cx="1053480" cy="266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/>
              <a:t>19.07.2016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50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5"/>
          <a:stretch/>
        </p:blipFill>
        <p:spPr bwMode="auto">
          <a:xfrm rot="10800000">
            <a:off x="2855673" y="3361364"/>
            <a:ext cx="628832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5"/>
          <a:stretch/>
        </p:blipFill>
        <p:spPr bwMode="auto">
          <a:xfrm>
            <a:off x="0" y="409229"/>
            <a:ext cx="628832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3"/>
          <p:cNvSpPr>
            <a:spLocks noGrp="1"/>
          </p:cNvSpPr>
          <p:nvPr>
            <p:ph type="title"/>
          </p:nvPr>
        </p:nvSpPr>
        <p:spPr>
          <a:xfrm>
            <a:off x="395537" y="1153311"/>
            <a:ext cx="8249588" cy="1200133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defRPr sz="36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459852" y="2593679"/>
            <a:ext cx="6120958" cy="10079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5191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5449787"/>
            <a:ext cx="5184576" cy="26521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/>
              <a:t>DICAD Kick-off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5449789"/>
            <a:ext cx="755576" cy="265212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5449788"/>
            <a:ext cx="1053480" cy="266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/>
              <a:t>19.07.2016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616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97293"/>
            <a:ext cx="3898776" cy="4260473"/>
          </a:xfrm>
        </p:spPr>
        <p:txBody>
          <a:bodyPr anchor="ctr" anchorCtr="0">
            <a:normAutofit/>
          </a:bodyPr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714500" indent="-342900">
              <a:buFont typeface="Wingdings" panose="05000000000000000000" pitchFamily="2" charset="2"/>
              <a:buChar char="§"/>
              <a:defRPr sz="1600"/>
            </a:lvl4pPr>
            <a:lvl5pPr marL="2171700" indent="-342900">
              <a:buFont typeface="Wingdings" panose="05000000000000000000" pitchFamily="2" charset="2"/>
              <a:buChar char="§"/>
              <a:defRPr sz="1600"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716016" y="997293"/>
            <a:ext cx="3898776" cy="4260473"/>
          </a:xfrm>
        </p:spPr>
        <p:txBody>
          <a:bodyPr anchor="ctr" anchorCtr="0">
            <a:normAutofit/>
          </a:bodyPr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714500" indent="-342900">
              <a:buFont typeface="Wingdings" panose="05000000000000000000" pitchFamily="2" charset="2"/>
              <a:buChar char="§"/>
              <a:defRPr sz="1600"/>
            </a:lvl4pPr>
            <a:lvl5pPr marL="2171700" indent="-342900">
              <a:buFont typeface="Wingdings" panose="05000000000000000000" pitchFamily="2" charset="2"/>
              <a:buChar char="§"/>
              <a:defRPr sz="1600"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5449787"/>
            <a:ext cx="5184576" cy="26521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/>
              <a:t>DICAD Kick-off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5449789"/>
            <a:ext cx="755576" cy="265212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5449788"/>
            <a:ext cx="1053480" cy="266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/>
              <a:t>19.07.2016</a:t>
            </a:r>
            <a:endParaRPr lang="en-US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0" y="265212"/>
            <a:ext cx="9144000" cy="504055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>
              <a:defRPr sz="28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6466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5449787"/>
            <a:ext cx="5184576" cy="26521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/>
              <a:t>DICAD Kick-off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5449789"/>
            <a:ext cx="755576" cy="265212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5449788"/>
            <a:ext cx="1053480" cy="266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/>
              <a:t>19.07.2016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433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5"/>
          <a:stretch/>
        </p:blipFill>
        <p:spPr bwMode="auto">
          <a:xfrm rot="10800000">
            <a:off x="2855673" y="3361364"/>
            <a:ext cx="628832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5"/>
          <a:stretch/>
        </p:blipFill>
        <p:spPr bwMode="auto">
          <a:xfrm>
            <a:off x="0" y="409229"/>
            <a:ext cx="628832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5449787"/>
            <a:ext cx="5184576" cy="26521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/>
              <a:t>DICAD Kick-off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5449789"/>
            <a:ext cx="755576" cy="265212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5449788"/>
            <a:ext cx="1053480" cy="266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/>
              <a:t>19.07.2016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53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97293"/>
            <a:ext cx="8229600" cy="4260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hteck 7"/>
          <p:cNvSpPr/>
          <p:nvPr/>
        </p:nvSpPr>
        <p:spPr>
          <a:xfrm>
            <a:off x="0" y="5453391"/>
            <a:ext cx="9144000" cy="261610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107740" y="5453390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rPr>
              <a:t>Michael</a:t>
            </a:r>
            <a:r>
              <a:rPr lang="de-DE" sz="1100" baseline="0" dirty="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rPr>
              <a:t> Lautenschlager </a:t>
            </a:r>
            <a:r>
              <a:rPr lang="de-DE" sz="1100" dirty="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rPr>
              <a:t> (DKRZ)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9144000" cy="265212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412"/>
            <a:ext cx="722236" cy="19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889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8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4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0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18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4pPr>
      <a:lvl5pPr marL="21717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18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5pPr>
      <a:lvl6pPr marL="22860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arthsystemcog.org/projects/wip/position_paper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dmine.dkrz.de/projects/cmip6-dicad/wiki/Kick-Off-Treff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53311"/>
            <a:ext cx="8640959" cy="1200133"/>
          </a:xfrm>
        </p:spPr>
        <p:txBody>
          <a:bodyPr/>
          <a:lstStyle/>
          <a:p>
            <a:pPr algn="l"/>
            <a:r>
              <a:rPr lang="de-DE" dirty="0"/>
              <a:t>(1) </a:t>
            </a:r>
            <a:r>
              <a:rPr lang="de-DE" dirty="0" smtClean="0"/>
              <a:t>WCRP-</a:t>
            </a:r>
            <a:r>
              <a:rPr lang="de-DE" dirty="0" smtClean="0"/>
              <a:t>WGCM </a:t>
            </a:r>
            <a:r>
              <a:rPr lang="de-DE" dirty="0"/>
              <a:t>Infrastructure Panel (WIP) </a:t>
            </a:r>
            <a:br>
              <a:rPr lang="de-DE" dirty="0"/>
            </a:br>
            <a:r>
              <a:rPr lang="de-DE" dirty="0"/>
              <a:t>(2) DKRZ CMIP Datenpool und Replikation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DICAD Kick-off</a:t>
            </a:r>
          </a:p>
          <a:p>
            <a:r>
              <a:rPr lang="de-DE" dirty="0"/>
              <a:t>DKRZ, 19. Juli 2016</a:t>
            </a:r>
          </a:p>
        </p:txBody>
      </p:sp>
    </p:spTree>
    <p:extLst>
      <p:ext uri="{BB962C8B-B14F-4D97-AF65-F5344CB8AC3E}">
        <p14:creationId xmlns:p14="http://schemas.microsoft.com/office/powerpoint/2010/main" xmlns="" val="3176403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DKRZ CMIP Datenpool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19.07.2016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/>
          <a:srcRect l="10304" t="10191" r="-545" b="9946"/>
          <a:stretch/>
        </p:blipFill>
        <p:spPr>
          <a:xfrm>
            <a:off x="251520" y="856258"/>
            <a:ext cx="6696744" cy="444951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588224" y="193204"/>
            <a:ext cx="2520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CMIP6 Volumenschätzung (Hochrechnung CMIP5)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1200" dirty="0">
                <a:solidFill>
                  <a:schemeClr val="tx1"/>
                </a:solidFill>
              </a:rPr>
              <a:t>20 PB </a:t>
            </a:r>
            <a:br>
              <a:rPr lang="de-DE" kern="1200" dirty="0">
                <a:solidFill>
                  <a:schemeClr val="tx1"/>
                </a:solidFill>
              </a:rPr>
            </a:br>
            <a:r>
              <a:rPr lang="de-DE" kern="1200" dirty="0">
                <a:solidFill>
                  <a:schemeClr val="tx1"/>
                </a:solidFill>
              </a:rPr>
              <a:t>AR6 relevante 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30 PB im weiteren CMIP6 Verlauf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DICAD Kick-off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115567" y="1489348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5 PB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2016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04248" y="320824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50 PB </a:t>
            </a:r>
            <a:r>
              <a:rPr lang="de-DE" dirty="0"/>
              <a:t>bis 2020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194556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DKRZ CMIP Datenpool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19.07.2016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841276"/>
            <a:ext cx="7446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„Eine BMBF Beteiligung an den Investitionen und Betriebskosten für den CMIP6/IPCC-AR6 Datenknoten, das nationale Datenarchiv und die Langzeitarchivierung ist nicht möglich.“ </a:t>
            </a:r>
            <a:br>
              <a:rPr lang="de-DE" sz="1400" dirty="0"/>
            </a:br>
            <a:r>
              <a:rPr lang="de-DE" sz="1400" dirty="0"/>
              <a:t>(</a:t>
            </a:r>
            <a:r>
              <a:rPr lang="de-DE" sz="1400" dirty="0">
                <a:solidFill>
                  <a:srgbClr val="C00000"/>
                </a:solidFill>
              </a:rPr>
              <a:t>Auflagen und Hinweise zur Antragstellung, 10.03.16</a:t>
            </a:r>
            <a:r>
              <a:rPr lang="de-DE" sz="1400" dirty="0"/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560" y="3705334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Datenauswahl im CMIP6 Archiv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Randbedingungen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Teil einer Europa weiten Replikationsstrategie (ENES DTF 08./09.06.16, Paris)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Anforderungen aus der nationalen Klimaforschung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Datenanforderungen </a:t>
            </a:r>
            <a:r>
              <a:rPr lang="de-DE" sz="1400" dirty="0" err="1"/>
              <a:t>ESMVal</a:t>
            </a:r>
            <a:r>
              <a:rPr lang="de-DE" sz="1400" dirty="0"/>
              <a:t> Tool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C00000"/>
                </a:solidFill>
              </a:rPr>
              <a:t>Koordinierungsgremium</a:t>
            </a:r>
            <a:r>
              <a:rPr lang="de-DE" sz="1400" dirty="0"/>
              <a:t> (Projekt Kick-off 19.07.16 in Hamburg)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DICAD Kick-off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11560" y="1633364"/>
            <a:ext cx="525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kern="1200" dirty="0">
                <a:solidFill>
                  <a:srgbClr val="0070C0"/>
                </a:solidFill>
              </a:rPr>
              <a:t>Anforderung für CMIP6 Archiv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5 PB Plattenplatz über Standzeit HLRE-3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Tapes (mit Sicherungskopie):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20 PB (10 PB Klimadaten) bis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kern="1200" dirty="0">
                <a:solidFill>
                  <a:schemeClr val="tx1"/>
                </a:solidFill>
              </a:rPr>
              <a:t>Wachsend auf 100 PB (50 PB Klimadaten) bis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Diskussion und Befürwortung des CMIP6 Konsortialdatenprojekts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C00000"/>
                </a:solidFill>
              </a:rPr>
              <a:t>Sitzung des WLA am 30.05.16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C00000"/>
                </a:solidFill>
              </a:rPr>
              <a:t>Gesellschafterversammlung des DKRZ am 09.06.16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xmlns="" val="152383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CMIP6 Data Replication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19.07.2016</a:t>
            </a:r>
            <a:endParaRPr lang="en-US" dirty="0"/>
          </a:p>
        </p:txBody>
      </p:sp>
      <p:grpSp>
        <p:nvGrpSpPr>
          <p:cNvPr id="7" name="Gruppieren 115"/>
          <p:cNvGrpSpPr/>
          <p:nvPr/>
        </p:nvGrpSpPr>
        <p:grpSpPr>
          <a:xfrm>
            <a:off x="899592" y="1129308"/>
            <a:ext cx="5573047" cy="4015608"/>
            <a:chOff x="1993423" y="179058"/>
            <a:chExt cx="5573047" cy="4015608"/>
          </a:xfrm>
        </p:grpSpPr>
        <p:sp>
          <p:nvSpPr>
            <p:cNvPr id="8" name="Ellipse 3"/>
            <p:cNvSpPr/>
            <p:nvPr/>
          </p:nvSpPr>
          <p:spPr>
            <a:xfrm>
              <a:off x="1993423" y="3042538"/>
              <a:ext cx="720080" cy="648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Data Node</a:t>
              </a:r>
            </a:p>
          </p:txBody>
        </p:sp>
        <p:sp>
          <p:nvSpPr>
            <p:cNvPr id="9" name="Ellipse 4"/>
            <p:cNvSpPr/>
            <p:nvPr/>
          </p:nvSpPr>
          <p:spPr>
            <a:xfrm>
              <a:off x="3131532" y="1926414"/>
              <a:ext cx="792088" cy="79208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Replica Node</a:t>
              </a:r>
            </a:p>
          </p:txBody>
        </p:sp>
        <p:sp>
          <p:nvSpPr>
            <p:cNvPr id="10" name="Ellipse 5"/>
            <p:cNvSpPr/>
            <p:nvPr/>
          </p:nvSpPr>
          <p:spPr>
            <a:xfrm>
              <a:off x="3563580" y="3546594"/>
              <a:ext cx="720080" cy="648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Data Node</a:t>
              </a:r>
            </a:p>
          </p:txBody>
        </p:sp>
        <p:sp>
          <p:nvSpPr>
            <p:cNvPr id="11" name="Ellipse 6"/>
            <p:cNvSpPr/>
            <p:nvPr/>
          </p:nvSpPr>
          <p:spPr>
            <a:xfrm>
              <a:off x="5363780" y="3217495"/>
              <a:ext cx="720080" cy="648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Data Node</a:t>
              </a:r>
            </a:p>
          </p:txBody>
        </p:sp>
        <p:sp>
          <p:nvSpPr>
            <p:cNvPr id="12" name="Ellipse 7"/>
            <p:cNvSpPr/>
            <p:nvPr/>
          </p:nvSpPr>
          <p:spPr>
            <a:xfrm>
              <a:off x="4211652" y="1926414"/>
              <a:ext cx="792088" cy="79208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Replica Node</a:t>
              </a:r>
            </a:p>
          </p:txBody>
        </p:sp>
        <p:sp>
          <p:nvSpPr>
            <p:cNvPr id="13" name="Ellipse 8"/>
            <p:cNvSpPr/>
            <p:nvPr/>
          </p:nvSpPr>
          <p:spPr>
            <a:xfrm>
              <a:off x="3671592" y="846294"/>
              <a:ext cx="792088" cy="79208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Replica Node</a:t>
              </a:r>
            </a:p>
          </p:txBody>
        </p:sp>
        <p:sp>
          <p:nvSpPr>
            <p:cNvPr id="14" name="Ellipse 9"/>
            <p:cNvSpPr/>
            <p:nvPr/>
          </p:nvSpPr>
          <p:spPr>
            <a:xfrm>
              <a:off x="2771492" y="630270"/>
              <a:ext cx="2680936" cy="27003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141422" y="702278"/>
              <a:ext cx="12601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CMIP6 replication </a:t>
              </a:r>
              <a:r>
                <a:rPr lang="en-GB" sz="1400" dirty="0" err="1"/>
                <a:t>centers</a:t>
              </a:r>
              <a:endParaRPr lang="en-GB" sz="1400" dirty="0"/>
            </a:p>
          </p:txBody>
        </p:sp>
        <p:cxnSp>
          <p:nvCxnSpPr>
            <p:cNvPr id="16" name="Gerade Verbindung mit Pfeil 15"/>
            <p:cNvCxnSpPr>
              <a:stCxn id="9" idx="7"/>
              <a:endCxn id="10" idx="3"/>
            </p:cNvCxnSpPr>
            <p:nvPr/>
          </p:nvCxnSpPr>
          <p:spPr>
            <a:xfrm flipV="1">
              <a:off x="2608050" y="2602503"/>
              <a:ext cx="639481" cy="534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endCxn id="10" idx="4"/>
            </p:cNvCxnSpPr>
            <p:nvPr/>
          </p:nvCxnSpPr>
          <p:spPr>
            <a:xfrm flipH="1" flipV="1">
              <a:off x="3527576" y="2718502"/>
              <a:ext cx="407059" cy="8388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flipH="1" flipV="1">
              <a:off x="4881481" y="2623817"/>
              <a:ext cx="679569" cy="6149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flipH="1">
              <a:off x="3671592" y="1638382"/>
              <a:ext cx="252028" cy="3240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4283659" y="1603040"/>
              <a:ext cx="274295" cy="3240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H="1">
              <a:off x="3884894" y="2484476"/>
              <a:ext cx="39876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5228889" y="1131365"/>
              <a:ext cx="269782" cy="406509"/>
              <a:chOff x="567" y="981"/>
              <a:chExt cx="363" cy="544"/>
            </a:xfrm>
          </p:grpSpPr>
          <p:sp>
            <p:nvSpPr>
              <p:cNvPr id="38" name="Oval 45"/>
              <p:cNvSpPr>
                <a:spLocks noChangeArrowheads="1"/>
              </p:cNvSpPr>
              <p:nvPr/>
            </p:nvSpPr>
            <p:spPr bwMode="auto">
              <a:xfrm>
                <a:off x="657" y="981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Line 46"/>
              <p:cNvSpPr>
                <a:spLocks noChangeShapeType="1"/>
              </p:cNvSpPr>
              <p:nvPr/>
            </p:nvSpPr>
            <p:spPr bwMode="auto">
              <a:xfrm>
                <a:off x="748" y="1162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Line 47"/>
              <p:cNvSpPr>
                <a:spLocks noChangeShapeType="1"/>
              </p:cNvSpPr>
              <p:nvPr/>
            </p:nvSpPr>
            <p:spPr bwMode="auto">
              <a:xfrm>
                <a:off x="748" y="1344"/>
                <a:ext cx="182" cy="181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1" name="Line 48"/>
              <p:cNvSpPr>
                <a:spLocks noChangeShapeType="1"/>
              </p:cNvSpPr>
              <p:nvPr/>
            </p:nvSpPr>
            <p:spPr bwMode="auto">
              <a:xfrm flipH="1">
                <a:off x="567" y="1344"/>
                <a:ext cx="181" cy="181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2" name="Line 49"/>
              <p:cNvSpPr>
                <a:spLocks noChangeShapeType="1"/>
              </p:cNvSpPr>
              <p:nvPr/>
            </p:nvSpPr>
            <p:spPr bwMode="auto">
              <a:xfrm flipV="1">
                <a:off x="748" y="1162"/>
                <a:ext cx="182" cy="91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3" name="Line 50"/>
              <p:cNvSpPr>
                <a:spLocks noChangeShapeType="1"/>
              </p:cNvSpPr>
              <p:nvPr/>
            </p:nvSpPr>
            <p:spPr bwMode="auto">
              <a:xfrm flipH="1" flipV="1">
                <a:off x="567" y="1162"/>
                <a:ext cx="181" cy="91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3" name="Textfeld 22"/>
            <p:cNvSpPr txBox="1"/>
            <p:nvPr/>
          </p:nvSpPr>
          <p:spPr>
            <a:xfrm>
              <a:off x="5500284" y="1069659"/>
              <a:ext cx="1260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replication </a:t>
              </a:r>
            </a:p>
            <a:p>
              <a:r>
                <a:rPr lang="en-GB" sz="1400" dirty="0"/>
                <a:t>team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5178084" y="1746394"/>
              <a:ext cx="1026866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monitoring / </a:t>
              </a:r>
            </a:p>
            <a:p>
              <a:pPr algn="ctr"/>
              <a:r>
                <a:rPr lang="en-GB" sz="800" dirty="0"/>
                <a:t>notification tools</a:t>
              </a:r>
            </a:p>
          </p:txBody>
        </p:sp>
        <p:cxnSp>
          <p:nvCxnSpPr>
            <p:cNvPr id="25" name="Gerade Verbindung mit Pfeil 24"/>
            <p:cNvCxnSpPr>
              <a:stCxn id="12" idx="0"/>
              <a:endCxn id="41" idx="2"/>
            </p:cNvCxnSpPr>
            <p:nvPr/>
          </p:nvCxnSpPr>
          <p:spPr>
            <a:xfrm flipH="1" flipV="1">
              <a:off x="5691517" y="2106434"/>
              <a:ext cx="32303" cy="111106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>
              <a:stCxn id="11" idx="7"/>
            </p:cNvCxnSpPr>
            <p:nvPr/>
          </p:nvCxnSpPr>
          <p:spPr>
            <a:xfrm flipV="1">
              <a:off x="4178207" y="2106434"/>
              <a:ext cx="1274221" cy="153506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>
              <a:stCxn id="14" idx="6"/>
              <a:endCxn id="41" idx="1"/>
            </p:cNvCxnSpPr>
            <p:nvPr/>
          </p:nvCxnSpPr>
          <p:spPr>
            <a:xfrm>
              <a:off x="4463680" y="1242338"/>
              <a:ext cx="714404" cy="68407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44"/>
            <p:cNvGrpSpPr>
              <a:grpSpLocks/>
            </p:cNvGrpSpPr>
            <p:nvPr/>
          </p:nvGrpSpPr>
          <p:grpSpPr bwMode="auto">
            <a:xfrm>
              <a:off x="5513308" y="220308"/>
              <a:ext cx="269782" cy="406509"/>
              <a:chOff x="567" y="981"/>
              <a:chExt cx="363" cy="544"/>
            </a:xfrm>
          </p:grpSpPr>
          <p:sp>
            <p:nvSpPr>
              <p:cNvPr id="32" name="Oval 45"/>
              <p:cNvSpPr>
                <a:spLocks noChangeArrowheads="1"/>
              </p:cNvSpPr>
              <p:nvPr/>
            </p:nvSpPr>
            <p:spPr bwMode="auto">
              <a:xfrm>
                <a:off x="657" y="981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3" name="Line 46"/>
              <p:cNvSpPr>
                <a:spLocks noChangeShapeType="1"/>
              </p:cNvSpPr>
              <p:nvPr/>
            </p:nvSpPr>
            <p:spPr bwMode="auto">
              <a:xfrm>
                <a:off x="748" y="1162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4" name="Line 47"/>
              <p:cNvSpPr>
                <a:spLocks noChangeShapeType="1"/>
              </p:cNvSpPr>
              <p:nvPr/>
            </p:nvSpPr>
            <p:spPr bwMode="auto">
              <a:xfrm>
                <a:off x="748" y="1344"/>
                <a:ext cx="182" cy="181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5" name="Line 48"/>
              <p:cNvSpPr>
                <a:spLocks noChangeShapeType="1"/>
              </p:cNvSpPr>
              <p:nvPr/>
            </p:nvSpPr>
            <p:spPr bwMode="auto">
              <a:xfrm flipH="1">
                <a:off x="567" y="1344"/>
                <a:ext cx="181" cy="181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6" name="Line 49"/>
              <p:cNvSpPr>
                <a:spLocks noChangeShapeType="1"/>
              </p:cNvSpPr>
              <p:nvPr/>
            </p:nvSpPr>
            <p:spPr bwMode="auto">
              <a:xfrm flipV="1">
                <a:off x="748" y="1162"/>
                <a:ext cx="182" cy="91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7" name="Line 50"/>
              <p:cNvSpPr>
                <a:spLocks noChangeShapeType="1"/>
              </p:cNvSpPr>
              <p:nvPr/>
            </p:nvSpPr>
            <p:spPr bwMode="auto">
              <a:xfrm flipH="1" flipV="1">
                <a:off x="567" y="1162"/>
                <a:ext cx="181" cy="91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9" name="Textfeld 28"/>
            <p:cNvSpPr txBox="1"/>
            <p:nvPr/>
          </p:nvSpPr>
          <p:spPr>
            <a:xfrm>
              <a:off x="5867836" y="179058"/>
              <a:ext cx="1260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Network team</a:t>
              </a:r>
            </a:p>
            <a:p>
              <a:r>
                <a:rPr lang="en-GB" sz="1400" dirty="0"/>
                <a:t>(ICNWG)</a:t>
              </a:r>
            </a:p>
          </p:txBody>
        </p:sp>
        <p:cxnSp>
          <p:nvCxnSpPr>
            <p:cNvPr id="30" name="Gerade Verbindung mit Pfeil 29"/>
            <p:cNvCxnSpPr/>
            <p:nvPr/>
          </p:nvCxnSpPr>
          <p:spPr>
            <a:xfrm flipV="1">
              <a:off x="5361554" y="702278"/>
              <a:ext cx="219013" cy="367381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Textfeld 30"/>
            <p:cNvSpPr txBox="1"/>
            <p:nvPr/>
          </p:nvSpPr>
          <p:spPr>
            <a:xfrm>
              <a:off x="5325861" y="2592940"/>
              <a:ext cx="2240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Data changes: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800" dirty="0"/>
                <a:t>Versioning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800" dirty="0"/>
                <a:t>Publication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800" dirty="0" err="1"/>
                <a:t>Unpublication</a:t>
              </a:r>
              <a:endParaRPr lang="en-GB" sz="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800" dirty="0"/>
                <a:t>Node switch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800" dirty="0"/>
                <a:t>..</a:t>
              </a: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DICAD Kick-off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7636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CMIP6 Data Replication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19.07.2016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DICAD Kick-off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804042"/>
            <a:ext cx="7143431" cy="370964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1520" y="3721596"/>
            <a:ext cx="62646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ESGF Netzwerkbandbreite DKRZ – USA</a:t>
            </a:r>
          </a:p>
          <a:p>
            <a:r>
              <a:rPr lang="de-DE" sz="1400" dirty="0"/>
              <a:t>Nominell: </a:t>
            </a:r>
            <a:r>
              <a:rPr lang="de-DE" sz="1400" dirty="0">
                <a:solidFill>
                  <a:srgbClr val="C00000"/>
                </a:solidFill>
              </a:rPr>
              <a:t>10 </a:t>
            </a:r>
            <a:r>
              <a:rPr lang="de-DE" sz="1400" dirty="0" err="1">
                <a:solidFill>
                  <a:srgbClr val="C00000"/>
                </a:solidFill>
              </a:rPr>
              <a:t>Gbps</a:t>
            </a:r>
            <a:endParaRPr lang="de-DE" sz="1400" dirty="0">
              <a:solidFill>
                <a:srgbClr val="C00000"/>
              </a:solidFill>
            </a:endParaRPr>
          </a:p>
          <a:p>
            <a:r>
              <a:rPr lang="de-DE" sz="1400" dirty="0"/>
              <a:t>Status: Ca. </a:t>
            </a:r>
            <a:r>
              <a:rPr lang="de-DE" sz="1400" dirty="0">
                <a:solidFill>
                  <a:srgbClr val="C00000"/>
                </a:solidFill>
              </a:rPr>
              <a:t>600 Mbps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5 Monate für 1 PB CMIP</a:t>
            </a:r>
          </a:p>
          <a:p>
            <a:r>
              <a:rPr lang="de-DE" sz="1400" dirty="0"/>
              <a:t>Ziel: </a:t>
            </a:r>
            <a:r>
              <a:rPr lang="de-DE" sz="1400" dirty="0">
                <a:solidFill>
                  <a:srgbClr val="C00000"/>
                </a:solidFill>
              </a:rPr>
              <a:t>6 </a:t>
            </a:r>
            <a:r>
              <a:rPr lang="de-DE" sz="1400" dirty="0" err="1">
                <a:solidFill>
                  <a:srgbClr val="C00000"/>
                </a:solidFill>
              </a:rPr>
              <a:t>Gbps</a:t>
            </a:r>
            <a:r>
              <a:rPr lang="de-DE" sz="1400" dirty="0"/>
              <a:t> (Faktor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14 Tage für 1 PB CMIP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Gemessen im Wide Area Network unter idealisierten Bedingungen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816544" y="91328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Juni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17896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DICAD Kick-off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19.07.2016</a:t>
            </a:r>
            <a:endParaRPr lang="en-US" dirty="0"/>
          </a:p>
        </p:txBody>
      </p:sp>
      <p:sp>
        <p:nvSpPr>
          <p:cNvPr id="159" name="Titel 1"/>
          <p:cNvSpPr txBox="1">
            <a:spLocks/>
          </p:cNvSpPr>
          <p:nvPr/>
        </p:nvSpPr>
        <p:spPr>
          <a:xfrm>
            <a:off x="0" y="1"/>
            <a:ext cx="8316416" cy="337219"/>
          </a:xfrm>
          <a:prstGeom prst="rect">
            <a:avLst/>
          </a:prstGeom>
          <a:noFill/>
        </p:spPr>
        <p:txBody>
          <a:bodyPr wrap="square" lIns="180000" rIns="180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pPr algn="ctr"/>
            <a:r>
              <a:rPr lang="de-DE" sz="1600" dirty="0">
                <a:solidFill>
                  <a:schemeClr val="bg1"/>
                </a:solidFill>
              </a:rPr>
              <a:t>BMBF - CMIP6 – Aktivitäten: Verbund 1 (DICAD) : Überblick-Workflow</a:t>
            </a:r>
          </a:p>
        </p:txBody>
      </p:sp>
      <p:grpSp>
        <p:nvGrpSpPr>
          <p:cNvPr id="161" name="Gruppieren 160"/>
          <p:cNvGrpSpPr/>
          <p:nvPr/>
        </p:nvGrpSpPr>
        <p:grpSpPr>
          <a:xfrm>
            <a:off x="35496" y="193205"/>
            <a:ext cx="9108504" cy="5245550"/>
            <a:chOff x="35496" y="193205"/>
            <a:chExt cx="9108504" cy="5245550"/>
          </a:xfrm>
        </p:grpSpPr>
        <p:cxnSp>
          <p:nvCxnSpPr>
            <p:cNvPr id="7" name="Gerade Verbindung 330"/>
            <p:cNvCxnSpPr/>
            <p:nvPr/>
          </p:nvCxnSpPr>
          <p:spPr>
            <a:xfrm flipV="1">
              <a:off x="4716016" y="2209428"/>
              <a:ext cx="0" cy="1728192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winkelte Verbindung 194"/>
            <p:cNvCxnSpPr>
              <a:stCxn id="87" idx="4"/>
              <a:endCxn id="133" idx="1"/>
            </p:cNvCxnSpPr>
            <p:nvPr/>
          </p:nvCxnSpPr>
          <p:spPr>
            <a:xfrm>
              <a:off x="2915816" y="3289548"/>
              <a:ext cx="1044116" cy="46805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8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pieren 8"/>
            <p:cNvGrpSpPr/>
            <p:nvPr/>
          </p:nvGrpSpPr>
          <p:grpSpPr>
            <a:xfrm>
              <a:off x="3779912" y="1654798"/>
              <a:ext cx="1152128" cy="626638"/>
              <a:chOff x="3707904" y="1057300"/>
              <a:chExt cx="864096" cy="419125"/>
            </a:xfrm>
          </p:grpSpPr>
          <p:pic>
            <p:nvPicPr>
              <p:cNvPr id="10" name="Grafik 9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647" t="55726" r="19872"/>
              <a:stretch/>
            </p:blipFill>
            <p:spPr bwMode="auto">
              <a:xfrm>
                <a:off x="3779912" y="1057300"/>
                <a:ext cx="619919" cy="41912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  <p:sp>
            <p:nvSpPr>
              <p:cNvPr id="11" name="Textfeld 10"/>
              <p:cNvSpPr txBox="1"/>
              <p:nvPr/>
            </p:nvSpPr>
            <p:spPr>
              <a:xfrm>
                <a:off x="3707904" y="1065782"/>
                <a:ext cx="864096" cy="169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ESMValTool</a:t>
                </a:r>
              </a:p>
            </p:txBody>
          </p:sp>
        </p:grpSp>
        <p:pic>
          <p:nvPicPr>
            <p:cNvPr id="12" name="Picture 21" descr="C:\Users\Stephanie Legutke\AppData\Local\Microsoft\Windows\Temporary Internet Files\Content.IE5\NDVO7M7T\Usb_to_ps_2_adapter_IMGP141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Photocopy trans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860774">
              <a:off x="6143477" y="1040570"/>
              <a:ext cx="1373267" cy="1073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uppieren 12"/>
            <p:cNvGrpSpPr/>
            <p:nvPr/>
          </p:nvGrpSpPr>
          <p:grpSpPr>
            <a:xfrm>
              <a:off x="5638958" y="409228"/>
              <a:ext cx="1381314" cy="1857677"/>
              <a:chOff x="5638958" y="409228"/>
              <a:chExt cx="1381314" cy="1857677"/>
            </a:xfrm>
          </p:grpSpPr>
          <p:grpSp>
            <p:nvGrpSpPr>
              <p:cNvPr id="14" name="Gruppieren 13"/>
              <p:cNvGrpSpPr/>
              <p:nvPr/>
            </p:nvGrpSpPr>
            <p:grpSpPr>
              <a:xfrm>
                <a:off x="5796136" y="409228"/>
                <a:ext cx="720080" cy="435577"/>
                <a:chOff x="7595465" y="616868"/>
                <a:chExt cx="720080" cy="435577"/>
              </a:xfrm>
            </p:grpSpPr>
            <p:pic>
              <p:nvPicPr>
                <p:cNvPr id="27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027513" y="625252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grayscl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595465" y="689518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811489" y="616868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21" descr="C:\Users\Stephanie Legutke\AppData\Local\Microsoft\Windows\Temporary Internet Files\Content.IE5\NDVO7M7T\Usb_to_ps_2_adapter_IMGP1414[1]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artisticPhotocopy trans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356247" flipH="1">
                <a:off x="5476453" y="1050023"/>
                <a:ext cx="1379387" cy="1054377"/>
              </a:xfrm>
              <a:prstGeom prst="rect">
                <a:avLst/>
              </a:prstGeom>
              <a:noFill/>
              <a:scene3d>
                <a:camera prst="orthographicFront">
                  <a:rot lat="598846" lon="303460" rev="26514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hteck 15"/>
              <p:cNvSpPr/>
              <p:nvPr/>
            </p:nvSpPr>
            <p:spPr>
              <a:xfrm>
                <a:off x="6084168" y="1273324"/>
                <a:ext cx="86409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6156176" y="481236"/>
                <a:ext cx="864096" cy="794975"/>
                <a:chOff x="2987824" y="3289547"/>
                <a:chExt cx="864096" cy="794975"/>
              </a:xfrm>
            </p:grpSpPr>
            <p:pic>
              <p:nvPicPr>
                <p:cNvPr id="19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347864" y="3289547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grayscl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987824" y="3353813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055613" y="3489829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grayscl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300841" y="3546612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563888" y="3289547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987824" y="3649587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203848" y="3721595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491880" y="3721595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" name="Pfeil nach unten 17"/>
              <p:cNvSpPr/>
              <p:nvPr/>
            </p:nvSpPr>
            <p:spPr>
              <a:xfrm rot="10800000">
                <a:off x="6084168" y="1561356"/>
                <a:ext cx="792088" cy="432048"/>
              </a:xfrm>
              <a:prstGeom prst="downArrow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" name="Gruppieren 29"/>
            <p:cNvGrpSpPr/>
            <p:nvPr/>
          </p:nvGrpSpPr>
          <p:grpSpPr>
            <a:xfrm>
              <a:off x="440583" y="644909"/>
              <a:ext cx="747041" cy="484399"/>
              <a:chOff x="368575" y="644909"/>
              <a:chExt cx="747041" cy="484399"/>
            </a:xfrm>
          </p:grpSpPr>
          <p:sp>
            <p:nvSpPr>
              <p:cNvPr id="31" name="Fensterinhalt vertikal verschieben 42"/>
              <p:cNvSpPr/>
              <p:nvPr/>
            </p:nvSpPr>
            <p:spPr>
              <a:xfrm>
                <a:off x="371645" y="644909"/>
                <a:ext cx="706432" cy="484399"/>
              </a:xfrm>
              <a:prstGeom prst="verticalScroll">
                <a:avLst/>
              </a:prstGeom>
              <a:solidFill>
                <a:srgbClr val="FF99FF"/>
              </a:solidFill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368575" y="780301"/>
                <a:ext cx="74704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rgbClr val="FF00FF"/>
                    </a:solidFill>
                  </a:rPr>
                  <a:t>CORDEX</a:t>
                </a:r>
              </a:p>
            </p:txBody>
          </p:sp>
        </p:grpSp>
        <p:grpSp>
          <p:nvGrpSpPr>
            <p:cNvPr id="33" name="Gruppieren 32"/>
            <p:cNvGrpSpPr/>
            <p:nvPr/>
          </p:nvGrpSpPr>
          <p:grpSpPr>
            <a:xfrm>
              <a:off x="1259632" y="356877"/>
              <a:ext cx="792088" cy="514016"/>
              <a:chOff x="1187624" y="356877"/>
              <a:chExt cx="792088" cy="514016"/>
            </a:xfrm>
          </p:grpSpPr>
          <p:sp>
            <p:nvSpPr>
              <p:cNvPr id="34" name="Fensterinhalt vertikal verschieben 70"/>
              <p:cNvSpPr/>
              <p:nvPr/>
            </p:nvSpPr>
            <p:spPr>
              <a:xfrm>
                <a:off x="1190330" y="356877"/>
                <a:ext cx="789382" cy="484399"/>
              </a:xfrm>
              <a:prstGeom prst="verticalScroll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66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1187624" y="409228"/>
                <a:ext cx="78938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>
                    <a:solidFill>
                      <a:schemeClr val="accent3">
                        <a:lumMod val="50000"/>
                      </a:schemeClr>
                    </a:solidFill>
                  </a:rPr>
                  <a:t>Scenario</a:t>
                </a:r>
              </a:p>
              <a:p>
                <a:pPr algn="ctr"/>
                <a:r>
                  <a:rPr lang="de-DE" sz="1200" b="1" dirty="0"/>
                  <a:t>MIP</a:t>
                </a:r>
              </a:p>
            </p:txBody>
          </p:sp>
        </p:grpSp>
        <p:grpSp>
          <p:nvGrpSpPr>
            <p:cNvPr id="36" name="Gruppieren 35"/>
            <p:cNvGrpSpPr/>
            <p:nvPr/>
          </p:nvGrpSpPr>
          <p:grpSpPr>
            <a:xfrm>
              <a:off x="35496" y="1417340"/>
              <a:ext cx="706432" cy="484399"/>
              <a:chOff x="35496" y="1993404"/>
              <a:chExt cx="706432" cy="484399"/>
            </a:xfrm>
          </p:grpSpPr>
          <p:sp>
            <p:nvSpPr>
              <p:cNvPr id="37" name="Fensterinhalt vertikal verschieben 79"/>
              <p:cNvSpPr/>
              <p:nvPr/>
            </p:nvSpPr>
            <p:spPr>
              <a:xfrm>
                <a:off x="35496" y="1993404"/>
                <a:ext cx="706432" cy="484399"/>
              </a:xfrm>
              <a:prstGeom prst="verticalScroll">
                <a:avLst/>
              </a:prstGeom>
              <a:solidFill>
                <a:srgbClr val="FFFF99"/>
              </a:solidFill>
              <a:ln w="19050">
                <a:solidFill>
                  <a:srgbClr val="E7E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35496" y="1993404"/>
                <a:ext cx="637494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bg1">
                        <a:lumMod val="50000"/>
                      </a:schemeClr>
                    </a:solidFill>
                  </a:rPr>
                  <a:t>…</a:t>
                </a:r>
              </a:p>
              <a:p>
                <a:pPr algn="ctr"/>
                <a:r>
                  <a:rPr lang="de-DE" sz="1200" b="1" dirty="0"/>
                  <a:t>MIP</a:t>
                </a:r>
              </a:p>
            </p:txBody>
          </p:sp>
        </p:grpSp>
        <p:grpSp>
          <p:nvGrpSpPr>
            <p:cNvPr id="39" name="Gruppieren 38"/>
            <p:cNvGrpSpPr/>
            <p:nvPr/>
          </p:nvGrpSpPr>
          <p:grpSpPr>
            <a:xfrm>
              <a:off x="251520" y="2872514"/>
              <a:ext cx="1243083" cy="1091517"/>
              <a:chOff x="1187624" y="2065412"/>
              <a:chExt cx="1243083" cy="1091517"/>
            </a:xfrm>
            <a:solidFill>
              <a:schemeClr val="bg1">
                <a:lumMod val="75000"/>
              </a:schemeClr>
            </a:solidFill>
          </p:grpSpPr>
          <p:sp>
            <p:nvSpPr>
              <p:cNvPr id="40" name="Flussdiagramm: Datenträger mit sequenziellem Zugriff 39"/>
              <p:cNvSpPr/>
              <p:nvPr/>
            </p:nvSpPr>
            <p:spPr>
              <a:xfrm>
                <a:off x="1187624" y="2065412"/>
                <a:ext cx="1186403" cy="1081472"/>
              </a:xfrm>
              <a:prstGeom prst="flowChartMagneticTap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1197280" y="2497460"/>
                <a:ext cx="1233427" cy="65946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r>
                  <a:rPr lang="en-GB" sz="1400" dirty="0">
                    <a:solidFill>
                      <a:sysClr val="windowText" lastClr="000000"/>
                    </a:solidFill>
                  </a:rPr>
                  <a:t>  (Band)</a:t>
                </a:r>
                <a:r>
                  <a:rPr lang="en-GB" sz="1400" dirty="0" err="1">
                    <a:solidFill>
                      <a:sysClr val="windowText" lastClr="000000"/>
                    </a:solidFill>
                  </a:rPr>
                  <a:t>Archiv</a:t>
                </a:r>
                <a:r>
                  <a:rPr lang="en-GB" sz="1400" dirty="0">
                    <a:solidFill>
                      <a:sysClr val="windowText" lastClr="000000"/>
                    </a:solidFill>
                  </a:rPr>
                  <a:t>     </a:t>
                </a:r>
              </a:p>
              <a:p>
                <a:pPr algn="ctr"/>
                <a:endParaRPr lang="en-GB" sz="1600" dirty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GB" sz="1200" b="1" dirty="0">
                    <a:solidFill>
                      <a:sysClr val="windowText" lastClr="000000"/>
                    </a:solidFill>
                  </a:rPr>
                  <a:t>           (</a:t>
                </a:r>
                <a:r>
                  <a:rPr lang="en-GB" sz="1200" b="1" dirty="0" err="1">
                    <a:solidFill>
                      <a:sysClr val="windowText" lastClr="000000"/>
                    </a:solidFill>
                  </a:rPr>
                  <a:t>Roh</a:t>
                </a:r>
                <a:r>
                  <a:rPr lang="en-GB" sz="1200" b="1" dirty="0">
                    <a:solidFill>
                      <a:sysClr val="windowText" lastClr="000000"/>
                    </a:solidFill>
                  </a:rPr>
                  <a:t>)</a:t>
                </a:r>
                <a:r>
                  <a:rPr lang="en-GB" sz="1200" b="1" dirty="0" err="1">
                    <a:solidFill>
                      <a:sysClr val="windowText" lastClr="000000"/>
                    </a:solidFill>
                  </a:rPr>
                  <a:t>Daten</a:t>
                </a:r>
                <a:endParaRPr lang="en-GB" sz="1200" b="1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2" name="Gruppieren 41"/>
            <p:cNvGrpSpPr/>
            <p:nvPr/>
          </p:nvGrpSpPr>
          <p:grpSpPr>
            <a:xfrm>
              <a:off x="746351" y="917922"/>
              <a:ext cx="1305369" cy="993630"/>
              <a:chOff x="746351" y="917922"/>
              <a:chExt cx="1305369" cy="993630"/>
            </a:xfrm>
          </p:grpSpPr>
          <p:sp>
            <p:nvSpPr>
              <p:cNvPr id="43" name="Flussdiagramm: Karte 42"/>
              <p:cNvSpPr/>
              <p:nvPr/>
            </p:nvSpPr>
            <p:spPr>
              <a:xfrm>
                <a:off x="1059041" y="1165439"/>
                <a:ext cx="936104" cy="467925"/>
              </a:xfrm>
              <a:prstGeom prst="flowChartPunchedCard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1115616" y="1129308"/>
                <a:ext cx="936104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000" b="1" dirty="0">
                    <a:solidFill>
                      <a:schemeClr val="bg1">
                        <a:lumMod val="50000"/>
                      </a:schemeClr>
                    </a:solidFill>
                  </a:rPr>
                  <a:t>MPI-</a:t>
                </a:r>
                <a:r>
                  <a:rPr lang="de-DE" sz="1000" b="1" dirty="0"/>
                  <a:t>ESM</a:t>
                </a:r>
                <a:r>
                  <a:rPr lang="de-DE" sz="1000" b="1" dirty="0">
                    <a:solidFill>
                      <a:schemeClr val="bg1">
                        <a:lumMod val="50000"/>
                      </a:schemeClr>
                    </a:solidFill>
                  </a:rPr>
                  <a:t>1/2</a:t>
                </a:r>
              </a:p>
              <a:p>
                <a:r>
                  <a:rPr lang="de-DE" sz="800" b="1" dirty="0"/>
                  <a:t> </a:t>
                </a:r>
                <a:r>
                  <a:rPr lang="de-DE" sz="1000" b="1" dirty="0"/>
                  <a:t/>
                </a:r>
                <a:br>
                  <a:rPr lang="de-DE" sz="1000" b="1" dirty="0"/>
                </a:br>
                <a:r>
                  <a:rPr lang="de-DE" sz="1000" b="1" dirty="0"/>
                  <a:t>  </a:t>
                </a:r>
                <a:r>
                  <a:rPr lang="de-DE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konfiguriert</a:t>
                </a:r>
              </a:p>
            </p:txBody>
          </p:sp>
          <p:sp>
            <p:nvSpPr>
              <p:cNvPr id="45" name="Pfeil nach unten 44"/>
              <p:cNvSpPr>
                <a:spLocks noChangeAspect="1"/>
              </p:cNvSpPr>
              <p:nvPr/>
            </p:nvSpPr>
            <p:spPr>
              <a:xfrm>
                <a:off x="1527086" y="917922"/>
                <a:ext cx="65865" cy="220481"/>
              </a:xfrm>
              <a:prstGeom prst="downArrow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Pfeil nach unten 45"/>
              <p:cNvSpPr>
                <a:spLocks noChangeAspect="1"/>
              </p:cNvSpPr>
              <p:nvPr/>
            </p:nvSpPr>
            <p:spPr>
              <a:xfrm rot="17700000">
                <a:off x="837428" y="1133852"/>
                <a:ext cx="65865" cy="220481"/>
              </a:xfrm>
              <a:prstGeom prst="downArrow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Pfeil nach unten 46"/>
              <p:cNvSpPr>
                <a:spLocks noChangeAspect="1"/>
              </p:cNvSpPr>
              <p:nvPr/>
            </p:nvSpPr>
            <p:spPr>
              <a:xfrm rot="15300000">
                <a:off x="823659" y="1490191"/>
                <a:ext cx="65865" cy="220481"/>
              </a:xfrm>
              <a:prstGeom prst="downArrow">
                <a:avLst/>
              </a:prstGeom>
              <a:solidFill>
                <a:srgbClr val="E7E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Pfeil nach unten 47"/>
              <p:cNvSpPr>
                <a:spLocks noChangeAspect="1"/>
              </p:cNvSpPr>
              <p:nvPr/>
            </p:nvSpPr>
            <p:spPr>
              <a:xfrm rot="13500000">
                <a:off x="1053452" y="1768379"/>
                <a:ext cx="65865" cy="220481"/>
              </a:xfrm>
              <a:prstGeom prst="downArrow">
                <a:avLst/>
              </a:pr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9" name="Gruppieren 48"/>
            <p:cNvGrpSpPr/>
            <p:nvPr/>
          </p:nvGrpSpPr>
          <p:grpSpPr>
            <a:xfrm>
              <a:off x="4499992" y="1057300"/>
              <a:ext cx="1224136" cy="1224136"/>
              <a:chOff x="4427984" y="1057300"/>
              <a:chExt cx="1224136" cy="1224136"/>
            </a:xfrm>
          </p:grpSpPr>
          <p:sp>
            <p:nvSpPr>
              <p:cNvPr id="50" name="Flussdiagramm: Magnetplattenspeicher 49"/>
              <p:cNvSpPr/>
              <p:nvPr/>
            </p:nvSpPr>
            <p:spPr>
              <a:xfrm>
                <a:off x="4427984" y="1057300"/>
                <a:ext cx="1224136" cy="1224136"/>
              </a:xfrm>
              <a:prstGeom prst="flowChartMagneticDisk">
                <a:avLst/>
              </a:prstGeom>
              <a:solidFill>
                <a:srgbClr val="CCFFCC"/>
              </a:solidFill>
              <a:ln w="9525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4427984" y="1109563"/>
                <a:ext cx="1224136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/>
                  <a:t>DKRZ ESGF</a:t>
                </a:r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7020272" y="1057300"/>
              <a:ext cx="1296144" cy="1296144"/>
              <a:chOff x="6084168" y="1057300"/>
              <a:chExt cx="1296144" cy="1296144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53" name="Flussdiagramm: Datenträger mit sequenziellem Zugriff 52"/>
              <p:cNvSpPr/>
              <p:nvPr/>
            </p:nvSpPr>
            <p:spPr>
              <a:xfrm>
                <a:off x="6084168" y="1057300"/>
                <a:ext cx="1224136" cy="1224136"/>
              </a:xfrm>
              <a:prstGeom prst="flowChartMagneticTap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6084168" y="1183893"/>
                <a:ext cx="1296144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de-DE" sz="1400" b="1" dirty="0"/>
                  <a:t>Langzeit-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de-DE" sz="1400" b="1" dirty="0"/>
                  <a:t>Archiv</a:t>
                </a:r>
                <a:br>
                  <a:rPr lang="de-DE" sz="1400" b="1" dirty="0"/>
                </a:br>
                <a:endParaRPr lang="de-DE" sz="1400" b="1" dirty="0"/>
              </a:p>
              <a:p>
                <a:pPr algn="ctr">
                  <a:lnSpc>
                    <a:spcPts val="1200"/>
                  </a:lnSpc>
                </a:pPr>
                <a:r>
                  <a:rPr lang="de-DE" sz="1400" b="1" dirty="0">
                    <a:solidFill>
                      <a:schemeClr val="accent4">
                        <a:lumMod val="75000"/>
                      </a:schemeClr>
                    </a:solidFill>
                  </a:rPr>
                  <a:t>WDCC</a:t>
                </a:r>
                <a:br>
                  <a:rPr lang="de-DE" sz="1400" b="1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:r>
                  <a:rPr lang="de-DE" sz="1400" b="1" dirty="0">
                    <a:solidFill>
                      <a:schemeClr val="accent4">
                        <a:lumMod val="75000"/>
                      </a:schemeClr>
                    </a:solidFill>
                  </a:rPr>
                  <a:t>IPCC-DDC</a:t>
                </a:r>
                <a:r>
                  <a:rPr lang="de-DE" sz="1400" b="1" dirty="0">
                    <a:solidFill>
                      <a:schemeClr val="accent2">
                        <a:lumMod val="75000"/>
                      </a:schemeClr>
                    </a:solidFill>
                  </a:rPr>
                  <a:t/>
                </a:r>
                <a:br>
                  <a:rPr lang="de-DE" sz="1400" b="1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endParaRPr lang="de-DE" sz="1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>
                  <a:lnSpc>
                    <a:spcPts val="1200"/>
                  </a:lnSpc>
                </a:pPr>
                <a:r>
                  <a:rPr lang="de-DE" sz="1400" b="1" dirty="0">
                    <a:solidFill>
                      <a:schemeClr val="accent2">
                        <a:lumMod val="75000"/>
                      </a:schemeClr>
                    </a:solidFill>
                  </a:rPr>
                  <a:t>                  </a:t>
                </a:r>
                <a:r>
                  <a:rPr lang="de-DE" sz="1400" b="1" dirty="0" err="1">
                    <a:solidFill>
                      <a:schemeClr val="accent4">
                        <a:lumMod val="75000"/>
                      </a:schemeClr>
                    </a:solidFill>
                  </a:rPr>
                  <a:t>Cera</a:t>
                </a:r>
                <a:endParaRPr lang="de-DE" sz="1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55" name="Gewinkelte Verbindung 269"/>
            <p:cNvCxnSpPr>
              <a:stCxn id="50" idx="3"/>
              <a:endCxn id="53" idx="2"/>
            </p:cNvCxnSpPr>
            <p:nvPr/>
          </p:nvCxnSpPr>
          <p:spPr>
            <a:xfrm rot="16200000" flipH="1">
              <a:off x="6372200" y="1021296"/>
              <a:ext cx="12700" cy="2520280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chemeClr val="accent4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uppieren 55"/>
            <p:cNvGrpSpPr/>
            <p:nvPr/>
          </p:nvGrpSpPr>
          <p:grpSpPr>
            <a:xfrm>
              <a:off x="3993249" y="3555270"/>
              <a:ext cx="1010797" cy="382354"/>
              <a:chOff x="6156653" y="3777745"/>
              <a:chExt cx="1290915" cy="432051"/>
            </a:xfrm>
          </p:grpSpPr>
          <p:cxnSp>
            <p:nvCxnSpPr>
              <p:cNvPr id="57" name="Gerade Verbindung 304"/>
              <p:cNvCxnSpPr/>
              <p:nvPr/>
            </p:nvCxnSpPr>
            <p:spPr>
              <a:xfrm>
                <a:off x="6156653" y="3865612"/>
                <a:ext cx="1113320" cy="0"/>
              </a:xfrm>
              <a:prstGeom prst="line">
                <a:avLst/>
              </a:prstGeom>
              <a:ln w="952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hteck 57"/>
              <p:cNvSpPr/>
              <p:nvPr/>
            </p:nvSpPr>
            <p:spPr>
              <a:xfrm>
                <a:off x="6295440" y="3777745"/>
                <a:ext cx="1152128" cy="432051"/>
              </a:xfrm>
              <a:prstGeom prst="rect">
                <a:avLst/>
              </a:prstGeom>
              <a:solidFill>
                <a:srgbClr val="FFFFFF">
                  <a:alpha val="6078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3059831" y="2065412"/>
              <a:ext cx="1152129" cy="610424"/>
              <a:chOff x="3059831" y="2031052"/>
              <a:chExt cx="1152129" cy="610424"/>
            </a:xfrm>
          </p:grpSpPr>
          <p:cxnSp>
            <p:nvCxnSpPr>
              <p:cNvPr id="60" name="Gerade Verbindung mit Pfeil 59"/>
              <p:cNvCxnSpPr>
                <a:stCxn id="92" idx="3"/>
                <a:endCxn id="62" idx="1"/>
              </p:cNvCxnSpPr>
              <p:nvPr/>
            </p:nvCxnSpPr>
            <p:spPr>
              <a:xfrm>
                <a:off x="3059831" y="2310713"/>
                <a:ext cx="226335" cy="6727"/>
              </a:xfrm>
              <a:prstGeom prst="straightConnector1">
                <a:avLst/>
              </a:prstGeom>
              <a:ln w="28575">
                <a:solidFill>
                  <a:srgbClr val="0099FF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uppieren 60"/>
              <p:cNvGrpSpPr/>
              <p:nvPr/>
            </p:nvGrpSpPr>
            <p:grpSpPr>
              <a:xfrm>
                <a:off x="3275855" y="2031052"/>
                <a:ext cx="936105" cy="610424"/>
                <a:chOff x="2096437" y="1396434"/>
                <a:chExt cx="1304171" cy="610424"/>
              </a:xfrm>
            </p:grpSpPr>
            <p:sp>
              <p:nvSpPr>
                <p:cNvPr id="62" name="Flussdiagramm: Karte 61"/>
                <p:cNvSpPr/>
                <p:nvPr/>
              </p:nvSpPr>
              <p:spPr>
                <a:xfrm>
                  <a:off x="2110799" y="1430794"/>
                  <a:ext cx="1224136" cy="504056"/>
                </a:xfrm>
                <a:prstGeom prst="flowChartPunchedCard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rgbClr val="00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sp>
              <p:nvSpPr>
                <p:cNvPr id="63" name="Textfeld 62"/>
                <p:cNvSpPr txBox="1"/>
                <p:nvPr/>
              </p:nvSpPr>
              <p:spPr>
                <a:xfrm>
                  <a:off x="2096437" y="1396434"/>
                  <a:ext cx="1304171" cy="610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de-DE" sz="1200" b="1" dirty="0">
                      <a:solidFill>
                        <a:sysClr val="windowText" lastClr="000000"/>
                      </a:solidFill>
                    </a:rPr>
                    <a:t>.</a:t>
                  </a:r>
                  <a:r>
                    <a:rPr lang="de-DE" sz="1200" b="1" dirty="0" err="1">
                      <a:solidFill>
                        <a:sysClr val="windowText" lastClr="000000"/>
                      </a:solidFill>
                    </a:rPr>
                    <a:t>mon</a:t>
                  </a:r>
                  <a:r>
                    <a:rPr lang="de-DE" sz="1200" b="1" dirty="0">
                      <a:solidFill>
                        <a:sysClr val="windowText" lastClr="000000"/>
                      </a:solidFill>
                    </a:rPr>
                    <a:t>   </a:t>
                  </a:r>
                </a:p>
                <a:p>
                  <a:r>
                    <a:rPr lang="de-DE" sz="1000" b="1" dirty="0">
                      <a:solidFill>
                        <a:srgbClr val="0070C0"/>
                      </a:solidFill>
                    </a:rPr>
                    <a:t>ESMValTool</a:t>
                  </a:r>
                </a:p>
                <a:p>
                  <a:pPr algn="r"/>
                  <a:r>
                    <a:rPr lang="de-DE" sz="1200" b="1" dirty="0">
                      <a:solidFill>
                        <a:srgbClr val="0070C0"/>
                      </a:solidFill>
                    </a:rPr>
                    <a:t>D Check-1</a:t>
                  </a:r>
                </a:p>
              </p:txBody>
            </p:sp>
          </p:grpSp>
        </p:grpSp>
        <p:cxnSp>
          <p:nvCxnSpPr>
            <p:cNvPr id="64" name="Gewinkelte Verbindung 160"/>
            <p:cNvCxnSpPr/>
            <p:nvPr/>
          </p:nvCxnSpPr>
          <p:spPr>
            <a:xfrm rot="5400000" flipH="1" flipV="1">
              <a:off x="2339752" y="3865612"/>
              <a:ext cx="576064" cy="144016"/>
            </a:xfrm>
            <a:prstGeom prst="bentConnector3">
              <a:avLst>
                <a:gd name="adj1" fmla="val 54535"/>
              </a:avLst>
            </a:prstGeom>
            <a:ln w="28575">
              <a:solidFill>
                <a:srgbClr val="0099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winkelte Verbindung 337"/>
            <p:cNvCxnSpPr>
              <a:endCxn id="87" idx="3"/>
            </p:cNvCxnSpPr>
            <p:nvPr/>
          </p:nvCxnSpPr>
          <p:spPr>
            <a:xfrm rot="16200000" flipV="1">
              <a:off x="2213738" y="3811606"/>
              <a:ext cx="360040" cy="3600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99FF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Pfeil nach unten 65"/>
            <p:cNvSpPr/>
            <p:nvPr/>
          </p:nvSpPr>
          <p:spPr>
            <a:xfrm rot="10800000">
              <a:off x="6084168" y="1561356"/>
              <a:ext cx="792088" cy="432048"/>
            </a:xfrm>
            <a:prstGeom prst="downArrow">
              <a:avLst/>
            </a:prstGeom>
            <a:gradFill flip="none" rotWithShape="1">
              <a:gsLst>
                <a:gs pos="35000">
                  <a:schemeClr val="accent4">
                    <a:lumMod val="60000"/>
                    <a:lumOff val="40000"/>
                  </a:schemeClr>
                </a:gs>
                <a:gs pos="75000">
                  <a:srgbClr val="CCFFCC">
                    <a:shade val="67500"/>
                    <a:satMod val="115000"/>
                    <a:lumMod val="96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7" name="Gruppieren 66"/>
            <p:cNvGrpSpPr/>
            <p:nvPr/>
          </p:nvGrpSpPr>
          <p:grpSpPr>
            <a:xfrm>
              <a:off x="3635896" y="4945732"/>
              <a:ext cx="3024335" cy="288032"/>
              <a:chOff x="3635896" y="4945732"/>
              <a:chExt cx="3024335" cy="288032"/>
            </a:xfrm>
          </p:grpSpPr>
          <p:sp>
            <p:nvSpPr>
              <p:cNvPr id="68" name="Pfeil nach rechts 67"/>
              <p:cNvSpPr/>
              <p:nvPr/>
            </p:nvSpPr>
            <p:spPr>
              <a:xfrm>
                <a:off x="3707904" y="4945732"/>
                <a:ext cx="2736304" cy="288032"/>
              </a:xfrm>
              <a:prstGeom prst="rightArrow">
                <a:avLst/>
              </a:prstGeom>
              <a:solidFill>
                <a:srgbClr val="CCFFCC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3635896" y="4945732"/>
                <a:ext cx="30243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/>
                  <a:t>Datenmanagement-/Datenanalysephase</a:t>
                </a:r>
              </a:p>
            </p:txBody>
          </p:sp>
        </p:grpSp>
        <p:grpSp>
          <p:nvGrpSpPr>
            <p:cNvPr id="70" name="Gruppieren 69"/>
            <p:cNvGrpSpPr/>
            <p:nvPr/>
          </p:nvGrpSpPr>
          <p:grpSpPr>
            <a:xfrm>
              <a:off x="107504" y="4937348"/>
              <a:ext cx="3600400" cy="296416"/>
              <a:chOff x="107504" y="4945732"/>
              <a:chExt cx="4104456" cy="296416"/>
            </a:xfrm>
          </p:grpSpPr>
          <p:sp>
            <p:nvSpPr>
              <p:cNvPr id="71" name="Pfeil nach rechts 70"/>
              <p:cNvSpPr/>
              <p:nvPr/>
            </p:nvSpPr>
            <p:spPr>
              <a:xfrm>
                <a:off x="107504" y="4954116"/>
                <a:ext cx="4104456" cy="2880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99CCFF"/>
                  </a:gs>
                  <a:gs pos="76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08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1259632" y="4945732"/>
                <a:ext cx="1803080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err="1"/>
                  <a:t>Produktionssphase</a:t>
                </a:r>
                <a:endParaRPr lang="de-DE" sz="1200" dirty="0"/>
              </a:p>
            </p:txBody>
          </p:sp>
        </p:grpSp>
        <p:grpSp>
          <p:nvGrpSpPr>
            <p:cNvPr id="73" name="Gruppieren 72"/>
            <p:cNvGrpSpPr/>
            <p:nvPr/>
          </p:nvGrpSpPr>
          <p:grpSpPr>
            <a:xfrm>
              <a:off x="6444208" y="4945732"/>
              <a:ext cx="2699792" cy="288032"/>
              <a:chOff x="6444208" y="4945732"/>
              <a:chExt cx="2699792" cy="288032"/>
            </a:xfrm>
          </p:grpSpPr>
          <p:sp>
            <p:nvSpPr>
              <p:cNvPr id="74" name="Pfeil nach rechts 73"/>
              <p:cNvSpPr/>
              <p:nvPr/>
            </p:nvSpPr>
            <p:spPr>
              <a:xfrm>
                <a:off x="6444208" y="4945732"/>
                <a:ext cx="2699792" cy="288032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7020272" y="4945732"/>
                <a:ext cx="162178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err="1"/>
                  <a:t>bibliometrische</a:t>
                </a:r>
                <a:r>
                  <a:rPr lang="de-DE" sz="1200" dirty="0"/>
                  <a:t> Phase</a:t>
                </a:r>
              </a:p>
            </p:txBody>
          </p:sp>
        </p:grpSp>
        <p:grpSp>
          <p:nvGrpSpPr>
            <p:cNvPr id="76" name="Gruppieren 75"/>
            <p:cNvGrpSpPr/>
            <p:nvPr/>
          </p:nvGrpSpPr>
          <p:grpSpPr>
            <a:xfrm>
              <a:off x="7668344" y="2281436"/>
              <a:ext cx="576064" cy="698594"/>
              <a:chOff x="7668344" y="2281436"/>
              <a:chExt cx="576064" cy="698594"/>
            </a:xfrm>
          </p:grpSpPr>
          <p:cxnSp>
            <p:nvCxnSpPr>
              <p:cNvPr id="77" name="Gerade Verbindung mit Pfeil 76"/>
              <p:cNvCxnSpPr/>
              <p:nvPr/>
            </p:nvCxnSpPr>
            <p:spPr>
              <a:xfrm flipV="1">
                <a:off x="7884368" y="2281436"/>
                <a:ext cx="0" cy="432048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feld 77"/>
              <p:cNvSpPr txBox="1"/>
              <p:nvPr/>
            </p:nvSpPr>
            <p:spPr>
              <a:xfrm>
                <a:off x="7668344" y="2641476"/>
                <a:ext cx="5760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solidFill>
                      <a:schemeClr val="accent4">
                        <a:lumMod val="75000"/>
                      </a:schemeClr>
                    </a:solidFill>
                  </a:rPr>
                  <a:t>DOI</a:t>
                </a:r>
              </a:p>
            </p:txBody>
          </p:sp>
        </p:grpSp>
        <p:grpSp>
          <p:nvGrpSpPr>
            <p:cNvPr id="79" name="Gruppieren 78"/>
            <p:cNvGrpSpPr/>
            <p:nvPr/>
          </p:nvGrpSpPr>
          <p:grpSpPr>
            <a:xfrm>
              <a:off x="2771800" y="4009628"/>
              <a:ext cx="3456383" cy="720080"/>
              <a:chOff x="2771800" y="4009628"/>
              <a:chExt cx="3456383" cy="720080"/>
            </a:xfrm>
          </p:grpSpPr>
          <p:grpSp>
            <p:nvGrpSpPr>
              <p:cNvPr id="80" name="Gruppieren 79"/>
              <p:cNvGrpSpPr/>
              <p:nvPr/>
            </p:nvGrpSpPr>
            <p:grpSpPr>
              <a:xfrm>
                <a:off x="5004047" y="4009628"/>
                <a:ext cx="1224136" cy="716613"/>
                <a:chOff x="7668342" y="4734865"/>
                <a:chExt cx="1748766" cy="1080121"/>
              </a:xfrm>
            </p:grpSpPr>
            <p:pic>
              <p:nvPicPr>
                <p:cNvPr id="83" name="Picture 4" descr="C:\Users\Stephanie Legutke\AppData\Local\Microsoft\Windows\Temporary Internet Files\Content.IE5\GVBNIT7F\macosx103-1-1[1]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3898" y="4734865"/>
                  <a:ext cx="1424605" cy="1080121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3" descr="C:\Users\Stephanie Legutke\AppData\Local\Microsoft\Windows\Temporary Internet Files\Content.IE5\NDVO7M7T\Logos-Browsers[1]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74862">
                  <a:off x="8519302" y="4846570"/>
                  <a:ext cx="495602" cy="495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5" name="Textfeld 84"/>
                <p:cNvSpPr txBox="1"/>
                <p:nvPr/>
              </p:nvSpPr>
              <p:spPr>
                <a:xfrm>
                  <a:off x="7668342" y="4843400"/>
                  <a:ext cx="1748766" cy="835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500" b="1" dirty="0"/>
                    <a:t>------  Q-A   -----</a:t>
                  </a:r>
                  <a:br>
                    <a:rPr lang="de-DE" sz="500" b="1" dirty="0"/>
                  </a:br>
                  <a:r>
                    <a:rPr lang="de-DE" sz="500" b="1" dirty="0" err="1"/>
                    <a:t>Checking</a:t>
                  </a:r>
                  <a:r>
                    <a:rPr lang="de-DE" sz="500" b="1" dirty="0"/>
                    <a:t> </a:t>
                  </a:r>
                  <a:r>
                    <a:rPr lang="de-DE" sz="500" b="1" dirty="0" err="1"/>
                    <a:t>Metadata</a:t>
                  </a:r>
                  <a:r>
                    <a:rPr lang="de-DE" sz="500" b="1" dirty="0"/>
                    <a:t/>
                  </a:r>
                  <a:br>
                    <a:rPr lang="de-DE" sz="500" b="1" dirty="0"/>
                  </a:br>
                  <a:r>
                    <a:rPr lang="de-DE" sz="500" b="1" dirty="0"/>
                    <a:t>OK ...</a:t>
                  </a:r>
                </a:p>
                <a:p>
                  <a:r>
                    <a:rPr lang="de-DE" sz="500" b="1" dirty="0"/>
                    <a:t>OK ...</a:t>
                  </a:r>
                </a:p>
                <a:p>
                  <a:r>
                    <a:rPr lang="de-DE" sz="500" b="1" dirty="0"/>
                    <a:t>...</a:t>
                  </a:r>
                </a:p>
                <a:p>
                  <a:r>
                    <a:rPr lang="de-DE" sz="500" b="1" dirty="0" err="1"/>
                    <a:t>Passed</a:t>
                  </a:r>
                  <a:r>
                    <a:rPr lang="de-DE" sz="500" b="1" dirty="0"/>
                    <a:t>!</a:t>
                  </a:r>
                </a:p>
              </p:txBody>
            </p:sp>
          </p:grpSp>
          <p:sp>
            <p:nvSpPr>
              <p:cNvPr id="81" name="Rechteck 80"/>
              <p:cNvSpPr/>
              <p:nvPr/>
            </p:nvSpPr>
            <p:spPr>
              <a:xfrm>
                <a:off x="5004048" y="4009628"/>
                <a:ext cx="1008112" cy="720080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2" name="Gerade Verbindung 1043"/>
              <p:cNvCxnSpPr>
                <a:endCxn id="83" idx="1"/>
              </p:cNvCxnSpPr>
              <p:nvPr/>
            </p:nvCxnSpPr>
            <p:spPr>
              <a:xfrm flipV="1">
                <a:off x="2771800" y="4367935"/>
                <a:ext cx="2243135" cy="1733"/>
              </a:xfrm>
              <a:prstGeom prst="line">
                <a:avLst/>
              </a:prstGeom>
              <a:ln w="28575">
                <a:solidFill>
                  <a:srgbClr val="0099FF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uppieren 85"/>
            <p:cNvGrpSpPr/>
            <p:nvPr/>
          </p:nvGrpSpPr>
          <p:grpSpPr>
            <a:xfrm>
              <a:off x="1527093" y="1633363"/>
              <a:ext cx="1604747" cy="2016225"/>
              <a:chOff x="1527093" y="1633363"/>
              <a:chExt cx="1604747" cy="2016225"/>
            </a:xfrm>
          </p:grpSpPr>
          <p:sp>
            <p:nvSpPr>
              <p:cNvPr id="87" name="Flussdiagramm: Magnetplattenspeicher 86"/>
              <p:cNvSpPr/>
              <p:nvPr/>
            </p:nvSpPr>
            <p:spPr>
              <a:xfrm>
                <a:off x="1835696" y="2929508"/>
                <a:ext cx="1080120" cy="720080"/>
              </a:xfrm>
              <a:prstGeom prst="flowChartMagneticDisk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8" name="Gewinkelte Verbindung 96"/>
              <p:cNvCxnSpPr>
                <a:stCxn id="92" idx="2"/>
                <a:endCxn id="87" idx="1"/>
              </p:cNvCxnSpPr>
              <p:nvPr/>
            </p:nvCxnSpPr>
            <p:spPr>
              <a:xfrm rot="5400000">
                <a:off x="2319173" y="2626052"/>
                <a:ext cx="360040" cy="246873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0099FF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winkelte Verbindung 128"/>
              <p:cNvCxnSpPr>
                <a:stCxn id="43" idx="2"/>
                <a:endCxn id="92" idx="1"/>
              </p:cNvCxnSpPr>
              <p:nvPr/>
            </p:nvCxnSpPr>
            <p:spPr>
              <a:xfrm rot="16200000" flipH="1">
                <a:off x="1522740" y="1637716"/>
                <a:ext cx="677349" cy="668643"/>
              </a:xfrm>
              <a:prstGeom prst="bentConnector2">
                <a:avLst/>
              </a:prstGeom>
              <a:ln w="28575">
                <a:solidFill>
                  <a:srgbClr val="0099FF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uppieren 89"/>
              <p:cNvGrpSpPr/>
              <p:nvPr/>
            </p:nvGrpSpPr>
            <p:grpSpPr>
              <a:xfrm>
                <a:off x="2123728" y="2000275"/>
                <a:ext cx="1008112" cy="641201"/>
                <a:chOff x="2102030" y="1509673"/>
                <a:chExt cx="1445406" cy="641201"/>
              </a:xfrm>
            </p:grpSpPr>
            <p:sp>
              <p:nvSpPr>
                <p:cNvPr id="92" name="Flussdiagramm: Karte 91"/>
                <p:cNvSpPr/>
                <p:nvPr/>
              </p:nvSpPr>
              <p:spPr>
                <a:xfrm>
                  <a:off x="2205274" y="1561356"/>
                  <a:ext cx="1224136" cy="517510"/>
                </a:xfrm>
                <a:prstGeom prst="flowChartPunchedCard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rgbClr val="00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sp>
              <p:nvSpPr>
                <p:cNvPr id="93" name="Textfeld 92"/>
                <p:cNvSpPr txBox="1"/>
                <p:nvPr/>
              </p:nvSpPr>
              <p:spPr>
                <a:xfrm>
                  <a:off x="2102030" y="1509673"/>
                  <a:ext cx="1445406" cy="6412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de-DE" sz="1200" b="1" dirty="0">
                      <a:solidFill>
                        <a:sysClr val="windowText" lastClr="000000"/>
                      </a:solidFill>
                    </a:rPr>
                    <a:t>.</a:t>
                  </a:r>
                  <a:r>
                    <a:rPr lang="de-DE" sz="1200" b="1" dirty="0" err="1">
                      <a:solidFill>
                        <a:sysClr val="windowText" lastClr="000000"/>
                      </a:solidFill>
                    </a:rPr>
                    <a:t>post</a:t>
                  </a:r>
                  <a:r>
                    <a:rPr lang="de-DE" sz="1200" b="1" dirty="0">
                      <a:solidFill>
                        <a:sysClr val="windowText" lastClr="000000"/>
                      </a:solidFill>
                    </a:rPr>
                    <a:t>   </a:t>
                  </a:r>
                </a:p>
                <a:p>
                  <a:r>
                    <a:rPr lang="de-DE" sz="1200" b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de-DE" sz="1200" b="1" dirty="0" err="1">
                      <a:solidFill>
                        <a:srgbClr val="0070C0"/>
                      </a:solidFill>
                    </a:rPr>
                    <a:t>cdo</a:t>
                  </a:r>
                  <a:r>
                    <a:rPr lang="de-DE" sz="1200" b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de-DE" sz="1200" b="1" dirty="0" err="1">
                      <a:solidFill>
                        <a:srgbClr val="0070C0"/>
                      </a:solidFill>
                    </a:rPr>
                    <a:t>cmor</a:t>
                  </a:r>
                  <a:r>
                    <a:rPr lang="de-DE" sz="1200" b="1" dirty="0">
                      <a:solidFill>
                        <a:srgbClr val="0070C0"/>
                      </a:solidFill>
                    </a:rPr>
                    <a:t>,...</a:t>
                  </a:r>
                </a:p>
                <a:p>
                  <a:r>
                    <a:rPr lang="de-DE" sz="1200" b="1" dirty="0">
                      <a:solidFill>
                        <a:srgbClr val="0070C0"/>
                      </a:solidFill>
                    </a:rPr>
                    <a:t>MD Check-1  </a:t>
                  </a:r>
                </a:p>
              </p:txBody>
            </p:sp>
          </p:grpSp>
          <p:sp>
            <p:nvSpPr>
              <p:cNvPr id="91" name="Textfeld 90"/>
              <p:cNvSpPr txBox="1"/>
              <p:nvPr/>
            </p:nvSpPr>
            <p:spPr>
              <a:xfrm>
                <a:off x="1835696" y="3145532"/>
                <a:ext cx="10801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 dirty="0"/>
                  <a:t>temporärer Speicher</a:t>
                </a:r>
              </a:p>
            </p:txBody>
          </p:sp>
        </p:grpSp>
        <p:grpSp>
          <p:nvGrpSpPr>
            <p:cNvPr id="94" name="Gruppieren 93"/>
            <p:cNvGrpSpPr/>
            <p:nvPr/>
          </p:nvGrpSpPr>
          <p:grpSpPr>
            <a:xfrm>
              <a:off x="844722" y="1633365"/>
              <a:ext cx="1134990" cy="1239150"/>
              <a:chOff x="844722" y="1633365"/>
              <a:chExt cx="1134990" cy="1239150"/>
            </a:xfrm>
          </p:grpSpPr>
          <p:cxnSp>
            <p:nvCxnSpPr>
              <p:cNvPr id="95" name="Gewinkelte Verbindung 14"/>
              <p:cNvCxnSpPr>
                <a:stCxn id="43" idx="2"/>
                <a:endCxn id="40" idx="0"/>
              </p:cNvCxnSpPr>
              <p:nvPr/>
            </p:nvCxnSpPr>
            <p:spPr>
              <a:xfrm rot="5400000">
                <a:off x="566333" y="1911754"/>
                <a:ext cx="1239150" cy="682371"/>
              </a:xfrm>
              <a:prstGeom prst="bentConnector3">
                <a:avLst>
                  <a:gd name="adj1" fmla="val 76718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uppieren 95"/>
              <p:cNvGrpSpPr/>
              <p:nvPr/>
            </p:nvGrpSpPr>
            <p:grpSpPr>
              <a:xfrm>
                <a:off x="1259632" y="1921396"/>
                <a:ext cx="720080" cy="432048"/>
                <a:chOff x="2411760" y="1345332"/>
                <a:chExt cx="1342161" cy="661526"/>
              </a:xfrm>
            </p:grpSpPr>
            <p:sp>
              <p:nvSpPr>
                <p:cNvPr id="97" name="Flussdiagramm: Karte 96"/>
                <p:cNvSpPr/>
                <p:nvPr/>
              </p:nvSpPr>
              <p:spPr>
                <a:xfrm>
                  <a:off x="2411760" y="1417340"/>
                  <a:ext cx="1224136" cy="589518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sp>
              <p:nvSpPr>
                <p:cNvPr id="98" name="Textfeld 97"/>
                <p:cNvSpPr txBox="1"/>
                <p:nvPr/>
              </p:nvSpPr>
              <p:spPr>
                <a:xfrm>
                  <a:off x="2411760" y="1345332"/>
                  <a:ext cx="1342161" cy="2718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de-DE" sz="1200" b="1" dirty="0">
                      <a:solidFill>
                        <a:sysClr val="windowText" lastClr="000000"/>
                      </a:solidFill>
                    </a:rPr>
                    <a:t>.</a:t>
                  </a:r>
                  <a:r>
                    <a:rPr lang="de-DE" sz="1200" b="1" dirty="0" err="1">
                      <a:solidFill>
                        <a:sysClr val="windowText" lastClr="000000"/>
                      </a:solidFill>
                    </a:rPr>
                    <a:t>run</a:t>
                  </a:r>
                  <a:endParaRPr lang="de-DE" sz="1200" b="1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99" name="Gruppieren 98"/>
            <p:cNvGrpSpPr/>
            <p:nvPr/>
          </p:nvGrpSpPr>
          <p:grpSpPr>
            <a:xfrm>
              <a:off x="4211960" y="193205"/>
              <a:ext cx="1800202" cy="992884"/>
              <a:chOff x="4499991" y="483372"/>
              <a:chExt cx="1800202" cy="659469"/>
            </a:xfrm>
          </p:grpSpPr>
          <p:sp>
            <p:nvSpPr>
              <p:cNvPr id="100" name="Gestreifter Pfeil nach rechts 99"/>
              <p:cNvSpPr/>
              <p:nvPr/>
            </p:nvSpPr>
            <p:spPr>
              <a:xfrm rot="5400000">
                <a:off x="5142500" y="-100391"/>
                <a:ext cx="515183" cy="1800202"/>
              </a:xfrm>
              <a:prstGeom prst="stripedRightArrow">
                <a:avLst>
                  <a:gd name="adj1" fmla="val 63137"/>
                  <a:gd name="adj2" fmla="val 50000"/>
                </a:avLst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Rechteck 100"/>
              <p:cNvSpPr/>
              <p:nvPr/>
            </p:nvSpPr>
            <p:spPr>
              <a:xfrm>
                <a:off x="4860031" y="483372"/>
                <a:ext cx="1177436" cy="65946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en-GB" sz="1400" b="1" dirty="0">
                    <a:solidFill>
                      <a:srgbClr val="008000"/>
                    </a:solidFill>
                  </a:rPr>
                  <a:t>ESGF replication</a:t>
                </a:r>
              </a:p>
            </p:txBody>
          </p:sp>
        </p:grpSp>
        <p:grpSp>
          <p:nvGrpSpPr>
            <p:cNvPr id="102" name="Gruppieren 101"/>
            <p:cNvGrpSpPr/>
            <p:nvPr/>
          </p:nvGrpSpPr>
          <p:grpSpPr>
            <a:xfrm>
              <a:off x="5796136" y="2209428"/>
              <a:ext cx="1296144" cy="553998"/>
              <a:chOff x="2627784" y="2929508"/>
              <a:chExt cx="1224136" cy="553998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03" name="Flussdiagramm: Karte 102"/>
              <p:cNvSpPr/>
              <p:nvPr/>
            </p:nvSpPr>
            <p:spPr>
              <a:xfrm>
                <a:off x="2723684" y="2929508"/>
                <a:ext cx="1056228" cy="504056"/>
              </a:xfrm>
              <a:prstGeom prst="flowChartPunchedCard">
                <a:avLst/>
              </a:prstGeom>
              <a:grpFill/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solidFill>
                    <a:srgbClr val="0070C0"/>
                  </a:solidFill>
                </a:endParaRPr>
              </a:p>
            </p:txBody>
          </p:sp>
          <p:sp>
            <p:nvSpPr>
              <p:cNvPr id="104" name="Textfeld 103"/>
              <p:cNvSpPr txBox="1"/>
              <p:nvPr/>
            </p:nvSpPr>
            <p:spPr>
              <a:xfrm>
                <a:off x="2627784" y="2929508"/>
                <a:ext cx="1224136" cy="55399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de-DE" sz="900" b="1" dirty="0">
                    <a:solidFill>
                      <a:sysClr val="windowText" lastClr="000000"/>
                    </a:solidFill>
                  </a:rPr>
                  <a:t>     </a:t>
                </a:r>
                <a:r>
                  <a:rPr lang="de-DE" sz="1000" b="1" dirty="0">
                    <a:solidFill>
                      <a:sysClr val="windowText" lastClr="000000"/>
                    </a:solidFill>
                  </a:rPr>
                  <a:t>Qualitätskontrolle</a:t>
                </a:r>
                <a:br>
                  <a:rPr lang="de-DE" sz="1000" b="1" dirty="0">
                    <a:solidFill>
                      <a:sysClr val="windowText" lastClr="000000"/>
                    </a:solidFill>
                  </a:rPr>
                </a:br>
                <a:endParaRPr lang="de-DE" sz="1000" b="1" dirty="0">
                  <a:solidFill>
                    <a:sysClr val="windowText" lastClr="000000"/>
                  </a:solidFill>
                </a:endParaRPr>
              </a:p>
              <a:p>
                <a:pPr algn="ctr">
                  <a:lnSpc>
                    <a:spcPts val="1000"/>
                  </a:lnSpc>
                </a:pPr>
                <a:r>
                  <a:rPr lang="de-DE" sz="1200" b="1" dirty="0">
                    <a:solidFill>
                      <a:schemeClr val="accent4">
                        <a:lumMod val="75000"/>
                      </a:schemeClr>
                    </a:solidFill>
                  </a:rPr>
                  <a:t>              D- &amp; MD-</a:t>
                </a:r>
                <a:br>
                  <a:rPr lang="de-DE" sz="1200" b="1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:r>
                  <a:rPr lang="de-DE" sz="1200" b="1" dirty="0">
                    <a:solidFill>
                      <a:schemeClr val="accent4">
                        <a:lumMod val="75000"/>
                      </a:schemeClr>
                    </a:solidFill>
                  </a:rPr>
                  <a:t>                Check-3</a:t>
                </a:r>
              </a:p>
            </p:txBody>
          </p:sp>
        </p:grpSp>
        <p:cxnSp>
          <p:nvCxnSpPr>
            <p:cNvPr id="105" name="Gewinkelte Verbindung 158"/>
            <p:cNvCxnSpPr>
              <a:stCxn id="152" idx="1"/>
              <a:endCxn id="103" idx="2"/>
            </p:cNvCxnSpPr>
            <p:nvPr/>
          </p:nvCxnSpPr>
          <p:spPr>
            <a:xfrm rot="10800000">
              <a:off x="6456857" y="2713484"/>
              <a:ext cx="900952" cy="1260140"/>
            </a:xfrm>
            <a:prstGeom prst="bentConnector2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Grafik 10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8184" y="3649588"/>
              <a:ext cx="480053" cy="288032"/>
            </a:xfrm>
            <a:prstGeom prst="rect">
              <a:avLst/>
            </a:prstGeom>
          </p:spPr>
        </p:pic>
        <p:cxnSp>
          <p:nvCxnSpPr>
            <p:cNvPr id="107" name="Gerade Verbindung mit Pfeil 106"/>
            <p:cNvCxnSpPr/>
            <p:nvPr/>
          </p:nvCxnSpPr>
          <p:spPr>
            <a:xfrm flipV="1">
              <a:off x="7812360" y="2929508"/>
              <a:ext cx="0" cy="504056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feld 107"/>
            <p:cNvSpPr txBox="1"/>
            <p:nvPr/>
          </p:nvSpPr>
          <p:spPr>
            <a:xfrm>
              <a:off x="4499992" y="1921396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/>
                <a:t>CMIP Standards</a:t>
              </a:r>
            </a:p>
          </p:txBody>
        </p:sp>
        <p:grpSp>
          <p:nvGrpSpPr>
            <p:cNvPr id="109" name="Gruppieren 108"/>
            <p:cNvGrpSpPr/>
            <p:nvPr/>
          </p:nvGrpSpPr>
          <p:grpSpPr>
            <a:xfrm>
              <a:off x="5796136" y="668492"/>
              <a:ext cx="1368152" cy="964872"/>
              <a:chOff x="5796136" y="697260"/>
              <a:chExt cx="1368152" cy="964872"/>
            </a:xfrm>
          </p:grpSpPr>
          <p:pic>
            <p:nvPicPr>
              <p:cNvPr id="110" name="Picture 20" descr="C:\Users\Stephanie Legutke\AppData\Local\Microsoft\Windows\Temporary Internet Files\Content.IE5\4MBK5GWR\molumen-LCD-Monitor[1]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96136" y="697260"/>
                <a:ext cx="1296144" cy="964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" name="Textfeld 110"/>
              <p:cNvSpPr txBox="1"/>
              <p:nvPr/>
            </p:nvSpPr>
            <p:spPr>
              <a:xfrm>
                <a:off x="5868144" y="771009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err="1">
                    <a:solidFill>
                      <a:schemeClr val="bg1"/>
                    </a:solidFill>
                  </a:rPr>
                  <a:t>CoG</a:t>
                </a:r>
                <a:r>
                  <a:rPr lang="de-DE" sz="1200" dirty="0">
                    <a:solidFill>
                      <a:schemeClr val="bg1"/>
                    </a:solidFill>
                  </a:rPr>
                  <a:t>         </a:t>
                </a:r>
              </a:p>
              <a:p>
                <a:r>
                  <a:rPr lang="de-DE" sz="1200" dirty="0">
                    <a:solidFill>
                      <a:schemeClr val="bg1"/>
                    </a:solidFill>
                  </a:rPr>
                  <a:t>IS-ENES     DDC</a:t>
                </a:r>
              </a:p>
              <a:p>
                <a:r>
                  <a:rPr lang="de-DE" sz="1200" dirty="0">
                    <a:solidFill>
                      <a:schemeClr val="bg1"/>
                    </a:solidFill>
                  </a:rPr>
                  <a:t>B2Find      WDCC</a:t>
                </a:r>
              </a:p>
            </p:txBody>
          </p:sp>
        </p:grpSp>
        <p:grpSp>
          <p:nvGrpSpPr>
            <p:cNvPr id="112" name="Gruppieren 111"/>
            <p:cNvGrpSpPr/>
            <p:nvPr/>
          </p:nvGrpSpPr>
          <p:grpSpPr>
            <a:xfrm>
              <a:off x="3347864" y="409228"/>
              <a:ext cx="1584176" cy="1296144"/>
              <a:chOff x="3347864" y="409228"/>
              <a:chExt cx="1584176" cy="1296144"/>
            </a:xfrm>
          </p:grpSpPr>
          <p:grpSp>
            <p:nvGrpSpPr>
              <p:cNvPr id="113" name="Gruppieren 112"/>
              <p:cNvGrpSpPr/>
              <p:nvPr/>
            </p:nvGrpSpPr>
            <p:grpSpPr>
              <a:xfrm>
                <a:off x="3419872" y="409228"/>
                <a:ext cx="720080" cy="435577"/>
                <a:chOff x="7595465" y="616868"/>
                <a:chExt cx="720080" cy="435577"/>
              </a:xfrm>
            </p:grpSpPr>
            <p:pic>
              <p:nvPicPr>
                <p:cNvPr id="118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027513" y="625252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grayscl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595465" y="689518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4" descr="C:\Users\Stephanie Legutke\AppData\Local\Microsoft\Windows\Temporary Internet Files\Content.IE5\4MBK5GWR\sas-face-1-colour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811489" y="616868"/>
                  <a:ext cx="288032" cy="362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4" name="Nach oben gebogener Pfeil 113"/>
              <p:cNvSpPr/>
              <p:nvPr/>
            </p:nvSpPr>
            <p:spPr>
              <a:xfrm flipH="1">
                <a:off x="3491880" y="1201316"/>
                <a:ext cx="1440160" cy="504056"/>
              </a:xfrm>
              <a:prstGeom prst="bentUpArrow">
                <a:avLst>
                  <a:gd name="adj1" fmla="val 41367"/>
                  <a:gd name="adj2" fmla="val 50000"/>
                  <a:gd name="adj3" fmla="val 41368"/>
                </a:avLst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15" name="Gruppieren 114"/>
              <p:cNvGrpSpPr/>
              <p:nvPr/>
            </p:nvGrpSpPr>
            <p:grpSpPr>
              <a:xfrm>
                <a:off x="3347864" y="619767"/>
                <a:ext cx="792088" cy="581549"/>
                <a:chOff x="3347864" y="409228"/>
                <a:chExt cx="792088" cy="581549"/>
              </a:xfrm>
            </p:grpSpPr>
            <p:pic>
              <p:nvPicPr>
                <p:cNvPr id="116" name="Picture 20" descr="C:\Users\Stephanie Legutke\AppData\Local\Microsoft\Windows\Temporary Internet Files\Content.IE5\4MBK5GWR\molumen-LCD-Monitor[1]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347864" y="409228"/>
                  <a:ext cx="781214" cy="5815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Textfeld 116"/>
                <p:cNvSpPr txBox="1"/>
                <p:nvPr/>
              </p:nvSpPr>
              <p:spPr>
                <a:xfrm>
                  <a:off x="3347864" y="481236"/>
                  <a:ext cx="7920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err="1">
                      <a:solidFill>
                        <a:schemeClr val="bg1"/>
                      </a:solidFill>
                    </a:rPr>
                    <a:t>FrEva</a:t>
                  </a:r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21" name="Gruppieren 120"/>
            <p:cNvGrpSpPr/>
            <p:nvPr/>
          </p:nvGrpSpPr>
          <p:grpSpPr>
            <a:xfrm>
              <a:off x="844722" y="3937620"/>
              <a:ext cx="3871294" cy="288032"/>
              <a:chOff x="844722" y="3937620"/>
              <a:chExt cx="3871294" cy="792088"/>
            </a:xfrm>
          </p:grpSpPr>
          <p:cxnSp>
            <p:nvCxnSpPr>
              <p:cNvPr id="122" name="Gerade Verbindung 208"/>
              <p:cNvCxnSpPr/>
              <p:nvPr/>
            </p:nvCxnSpPr>
            <p:spPr>
              <a:xfrm>
                <a:off x="1626426" y="4729708"/>
                <a:ext cx="936104" cy="0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winkelte Verbindung 95"/>
              <p:cNvCxnSpPr>
                <a:stCxn id="40" idx="2"/>
              </p:cNvCxnSpPr>
              <p:nvPr/>
            </p:nvCxnSpPr>
            <p:spPr>
              <a:xfrm rot="16200000" flipH="1">
                <a:off x="847713" y="3950995"/>
                <a:ext cx="775722" cy="781704"/>
              </a:xfrm>
              <a:prstGeom prst="bentConnector2">
                <a:avLst/>
              </a:prstGeom>
              <a:ln w="28575">
                <a:solidFill>
                  <a:srgbClr val="0099FF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winkelte Verbindung 173"/>
              <p:cNvCxnSpPr/>
              <p:nvPr/>
            </p:nvCxnSpPr>
            <p:spPr>
              <a:xfrm flipV="1">
                <a:off x="2562530" y="3937620"/>
                <a:ext cx="2153486" cy="792088"/>
              </a:xfrm>
              <a:prstGeom prst="bentConnector3">
                <a:avLst>
                  <a:gd name="adj1" fmla="val 99955"/>
                </a:avLst>
              </a:prstGeom>
              <a:ln w="28575">
                <a:solidFill>
                  <a:srgbClr val="008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uppieren 124"/>
            <p:cNvGrpSpPr/>
            <p:nvPr/>
          </p:nvGrpSpPr>
          <p:grpSpPr>
            <a:xfrm>
              <a:off x="3923928" y="2641476"/>
              <a:ext cx="1584176" cy="1305436"/>
              <a:chOff x="4283968" y="2497460"/>
              <a:chExt cx="1584176" cy="1305436"/>
            </a:xfrm>
          </p:grpSpPr>
          <p:grpSp>
            <p:nvGrpSpPr>
              <p:cNvPr id="126" name="Gruppieren 125"/>
              <p:cNvGrpSpPr/>
              <p:nvPr/>
            </p:nvGrpSpPr>
            <p:grpSpPr>
              <a:xfrm>
                <a:off x="4319972" y="3433564"/>
                <a:ext cx="1188132" cy="369332"/>
                <a:chOff x="4355976" y="3433564"/>
                <a:chExt cx="1188132" cy="369332"/>
              </a:xfrm>
            </p:grpSpPr>
            <p:sp>
              <p:nvSpPr>
                <p:cNvPr id="133" name="Flussdiagramm: Karte 132"/>
                <p:cNvSpPr/>
                <p:nvPr/>
              </p:nvSpPr>
              <p:spPr>
                <a:xfrm>
                  <a:off x="4355976" y="3433564"/>
                  <a:ext cx="1113321" cy="360040"/>
                </a:xfrm>
                <a:prstGeom prst="flowChartPunchedCard">
                  <a:avLst/>
                </a:prstGeom>
                <a:solidFill>
                  <a:srgbClr val="CCFFCC"/>
                </a:solidFill>
                <a:ln w="9525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sp>
              <p:nvSpPr>
                <p:cNvPr id="134" name="Textfeld 133"/>
                <p:cNvSpPr txBox="1"/>
                <p:nvPr/>
              </p:nvSpPr>
              <p:spPr>
                <a:xfrm>
                  <a:off x="4391980" y="3433564"/>
                  <a:ext cx="1152128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900" b="1" dirty="0">
                      <a:solidFill>
                        <a:sysClr val="windowText" lastClr="000000"/>
                      </a:solidFill>
                    </a:rPr>
                    <a:t>Qualitätskontrolle</a:t>
                  </a:r>
                </a:p>
                <a:p>
                  <a:pPr algn="r"/>
                  <a:r>
                    <a:rPr lang="de-DE" sz="900" b="1" dirty="0">
                      <a:solidFill>
                        <a:srgbClr val="008000"/>
                      </a:solidFill>
                    </a:rPr>
                    <a:t>D&amp;MD Check-2</a:t>
                  </a:r>
                </a:p>
              </p:txBody>
            </p:sp>
          </p:grpSp>
          <p:grpSp>
            <p:nvGrpSpPr>
              <p:cNvPr id="127" name="Gruppieren 126"/>
              <p:cNvGrpSpPr/>
              <p:nvPr/>
            </p:nvGrpSpPr>
            <p:grpSpPr>
              <a:xfrm>
                <a:off x="4283968" y="2937715"/>
                <a:ext cx="1332148" cy="423841"/>
                <a:chOff x="4247964" y="2945921"/>
                <a:chExt cx="1332148" cy="423841"/>
              </a:xfrm>
            </p:grpSpPr>
            <p:sp>
              <p:nvSpPr>
                <p:cNvPr id="131" name="Flussdiagramm: Karte 130"/>
                <p:cNvSpPr/>
                <p:nvPr/>
              </p:nvSpPr>
              <p:spPr>
                <a:xfrm>
                  <a:off x="4394783" y="2945921"/>
                  <a:ext cx="1113321" cy="351833"/>
                </a:xfrm>
                <a:prstGeom prst="flowChartPunchedCard">
                  <a:avLst/>
                </a:prstGeom>
                <a:solidFill>
                  <a:srgbClr val="CCFFCC"/>
                </a:solidFill>
                <a:ln w="9525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sp>
              <p:nvSpPr>
                <p:cNvPr id="132" name="Textfeld 131"/>
                <p:cNvSpPr txBox="1"/>
                <p:nvPr/>
              </p:nvSpPr>
              <p:spPr>
                <a:xfrm>
                  <a:off x="4247964" y="2961445"/>
                  <a:ext cx="1332148" cy="4083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endParaRPr lang="de-DE" sz="1000" b="1" dirty="0">
                    <a:solidFill>
                      <a:srgbClr val="008000"/>
                    </a:solidFill>
                  </a:endParaRPr>
                </a:p>
                <a:p>
                  <a:pPr algn="r">
                    <a:lnSpc>
                      <a:spcPts val="800"/>
                    </a:lnSpc>
                  </a:pPr>
                  <a:endParaRPr lang="de-DE" sz="1000" b="1" dirty="0">
                    <a:solidFill>
                      <a:srgbClr val="008000"/>
                    </a:solidFill>
                  </a:endParaRPr>
                </a:p>
                <a:p>
                  <a:pPr algn="r">
                    <a:lnSpc>
                      <a:spcPts val="800"/>
                    </a:lnSpc>
                  </a:pPr>
                  <a:r>
                    <a:rPr lang="de-DE" sz="1000" b="1" dirty="0">
                      <a:solidFill>
                        <a:srgbClr val="008000"/>
                      </a:solidFill>
                    </a:rPr>
                    <a:t>ESGF-</a:t>
                  </a:r>
                  <a:r>
                    <a:rPr lang="de-DE" sz="1000" b="1" dirty="0" err="1">
                      <a:solidFill>
                        <a:srgbClr val="008000"/>
                      </a:solidFill>
                    </a:rPr>
                    <a:t>Publication</a:t>
                  </a:r>
                  <a:endParaRPr lang="de-DE" sz="1000" b="1" dirty="0">
                    <a:solidFill>
                      <a:srgbClr val="008000"/>
                    </a:solidFill>
                  </a:endParaRPr>
                </a:p>
              </p:txBody>
            </p:sp>
          </p:grpSp>
          <p:grpSp>
            <p:nvGrpSpPr>
              <p:cNvPr id="128" name="Gruppieren 127"/>
              <p:cNvGrpSpPr/>
              <p:nvPr/>
            </p:nvGrpSpPr>
            <p:grpSpPr>
              <a:xfrm>
                <a:off x="4535996" y="2497460"/>
                <a:ext cx="1332148" cy="400110"/>
                <a:chOff x="4314391" y="2434761"/>
                <a:chExt cx="1332148" cy="400110"/>
              </a:xfrm>
            </p:grpSpPr>
            <p:sp>
              <p:nvSpPr>
                <p:cNvPr id="129" name="Flussdiagramm: Karte 128"/>
                <p:cNvSpPr/>
                <p:nvPr/>
              </p:nvSpPr>
              <p:spPr>
                <a:xfrm>
                  <a:off x="4344814" y="2434761"/>
                  <a:ext cx="1229717" cy="360040"/>
                </a:xfrm>
                <a:prstGeom prst="flowChartPunchedCard">
                  <a:avLst/>
                </a:prstGeom>
                <a:solidFill>
                  <a:srgbClr val="CCFFCC"/>
                </a:solidFill>
                <a:ln w="9525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sp>
              <p:nvSpPr>
                <p:cNvPr id="130" name="Textfeld 129"/>
                <p:cNvSpPr txBox="1"/>
                <p:nvPr/>
              </p:nvSpPr>
              <p:spPr>
                <a:xfrm>
                  <a:off x="4314391" y="2434761"/>
                  <a:ext cx="1332148" cy="4001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>
                      <a:solidFill>
                        <a:srgbClr val="008000"/>
                      </a:solidFill>
                    </a:rPr>
                    <a:t>     </a:t>
                  </a:r>
                  <a:r>
                    <a:rPr lang="de-DE" sz="1000" b="1" dirty="0"/>
                    <a:t>Neue Versionen</a:t>
                  </a:r>
                </a:p>
                <a:p>
                  <a:pPr algn="r"/>
                  <a:endParaRPr lang="de-DE" sz="1000" b="1" dirty="0">
                    <a:solidFill>
                      <a:srgbClr val="008000"/>
                    </a:solidFill>
                  </a:endParaRPr>
                </a:p>
              </p:txBody>
            </p:sp>
          </p:grpSp>
        </p:grpSp>
        <p:sp>
          <p:nvSpPr>
            <p:cNvPr id="135" name="Textfeld 134"/>
            <p:cNvSpPr txBox="1"/>
            <p:nvPr/>
          </p:nvSpPr>
          <p:spPr>
            <a:xfrm>
              <a:off x="4499992" y="1470184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008000"/>
                  </a:solidFill>
                </a:rPr>
                <a:t>DKRZ CMIP Datenpool</a:t>
              </a:r>
            </a:p>
          </p:txBody>
        </p:sp>
        <p:sp>
          <p:nvSpPr>
            <p:cNvPr id="136" name="Textfeld 135"/>
            <p:cNvSpPr txBox="1"/>
            <p:nvPr/>
          </p:nvSpPr>
          <p:spPr>
            <a:xfrm>
              <a:off x="4103948" y="2641476"/>
              <a:ext cx="13321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>
                  <a:solidFill>
                    <a:srgbClr val="008000"/>
                  </a:solidFill>
                </a:rPr>
                <a:t>     </a:t>
              </a:r>
              <a:endParaRPr lang="de-DE" sz="1000" b="1" dirty="0"/>
            </a:p>
            <a:p>
              <a:pPr algn="r"/>
              <a:r>
                <a:rPr lang="de-DE" sz="1000" b="1" dirty="0">
                  <a:solidFill>
                    <a:srgbClr val="008000"/>
                  </a:solidFill>
                </a:rPr>
                <a:t>Errata/Annotation</a:t>
              </a:r>
            </a:p>
          </p:txBody>
        </p:sp>
        <p:sp>
          <p:nvSpPr>
            <p:cNvPr id="137" name="Textfeld 136"/>
            <p:cNvSpPr txBox="1"/>
            <p:nvPr/>
          </p:nvSpPr>
          <p:spPr>
            <a:xfrm>
              <a:off x="3923928" y="3097255"/>
              <a:ext cx="1332148" cy="408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de-DE" sz="1000" b="1" dirty="0">
                  <a:solidFill>
                    <a:srgbClr val="008000"/>
                  </a:solidFill>
                </a:rPr>
                <a:t>PID-Registration</a:t>
              </a:r>
            </a:p>
            <a:p>
              <a:pPr algn="r">
                <a:lnSpc>
                  <a:spcPts val="800"/>
                </a:lnSpc>
              </a:pPr>
              <a:r>
                <a:rPr lang="de-DE" sz="1000" b="1" dirty="0">
                  <a:solidFill>
                    <a:srgbClr val="008000"/>
                  </a:solidFill>
                </a:rPr>
                <a:t>Citation</a:t>
              </a:r>
            </a:p>
            <a:p>
              <a:pPr algn="r">
                <a:lnSpc>
                  <a:spcPts val="800"/>
                </a:lnSpc>
              </a:pPr>
              <a:endParaRPr lang="de-DE" sz="1000" b="1" dirty="0">
                <a:solidFill>
                  <a:srgbClr val="008000"/>
                </a:solidFill>
              </a:endParaRPr>
            </a:p>
          </p:txBody>
        </p:sp>
        <p:sp>
          <p:nvSpPr>
            <p:cNvPr id="138" name="Flussdiagramm: Karte 137"/>
            <p:cNvSpPr/>
            <p:nvPr/>
          </p:nvSpPr>
          <p:spPr>
            <a:xfrm>
              <a:off x="2123728" y="4009628"/>
              <a:ext cx="936104" cy="467925"/>
            </a:xfrm>
            <a:prstGeom prst="flowChartPunchedCard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" name="Textfeld 138"/>
            <p:cNvSpPr txBox="1"/>
            <p:nvPr/>
          </p:nvSpPr>
          <p:spPr>
            <a:xfrm>
              <a:off x="2051720" y="4009628"/>
              <a:ext cx="1152128" cy="5539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de-DE" sz="1000" b="1" dirty="0">
                  <a:solidFill>
                    <a:sysClr val="windowText" lastClr="000000"/>
                  </a:solidFill>
                </a:rPr>
                <a:t>    </a:t>
              </a:r>
              <a:r>
                <a:rPr lang="de-DE" sz="1000" b="1" dirty="0" err="1">
                  <a:solidFill>
                    <a:sysClr val="windowText" lastClr="000000"/>
                  </a:solidFill>
                </a:rPr>
                <a:t>cdo</a:t>
              </a:r>
              <a:r>
                <a:rPr lang="de-DE" sz="1000" b="1" dirty="0">
                  <a:solidFill>
                    <a:sysClr val="windowText" lastClr="000000"/>
                  </a:solidFill>
                </a:rPr>
                <a:t> </a:t>
              </a:r>
              <a:r>
                <a:rPr lang="de-DE" sz="1000" b="1" dirty="0" err="1">
                  <a:solidFill>
                    <a:sysClr val="windowText" lastClr="000000"/>
                  </a:solidFill>
                </a:rPr>
                <a:t>cmor</a:t>
              </a:r>
              <a:r>
                <a:rPr lang="de-DE" sz="1000" b="1" dirty="0">
                  <a:solidFill>
                    <a:sysClr val="windowText" lastClr="000000"/>
                  </a:solidFill>
                </a:rPr>
                <a:t>,...</a:t>
              </a:r>
            </a:p>
            <a:p>
              <a:pPr algn="ctr">
                <a:lnSpc>
                  <a:spcPts val="1200"/>
                </a:lnSpc>
              </a:pPr>
              <a:r>
                <a:rPr lang="de-DE" sz="1100" b="1" dirty="0">
                  <a:solidFill>
                    <a:srgbClr val="0070C0"/>
                  </a:solidFill>
                </a:rPr>
                <a:t>       </a:t>
              </a:r>
            </a:p>
            <a:p>
              <a:pPr algn="ctr">
                <a:lnSpc>
                  <a:spcPts val="1200"/>
                </a:lnSpc>
              </a:pPr>
              <a:r>
                <a:rPr lang="de-DE" sz="1100" b="1" dirty="0">
                  <a:solidFill>
                    <a:srgbClr val="0070C0"/>
                  </a:solidFill>
                </a:rPr>
                <a:t>MD Check-1</a:t>
              </a:r>
            </a:p>
          </p:txBody>
        </p:sp>
        <p:pic>
          <p:nvPicPr>
            <p:cNvPr id="140" name="Grafik 139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19872" y="4288556"/>
              <a:ext cx="422573" cy="369144"/>
            </a:xfrm>
            <a:prstGeom prst="rect">
              <a:avLst/>
            </a:prstGeom>
          </p:spPr>
        </p:pic>
        <p:pic>
          <p:nvPicPr>
            <p:cNvPr id="141" name="Grafik 140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9632" y="4094327"/>
              <a:ext cx="360040" cy="419357"/>
            </a:xfrm>
            <a:prstGeom prst="rect">
              <a:avLst/>
            </a:prstGeom>
          </p:spPr>
        </p:pic>
        <p:grpSp>
          <p:nvGrpSpPr>
            <p:cNvPr id="142" name="Gruppieren 141"/>
            <p:cNvGrpSpPr/>
            <p:nvPr/>
          </p:nvGrpSpPr>
          <p:grpSpPr>
            <a:xfrm>
              <a:off x="1907704" y="4175710"/>
              <a:ext cx="1287760" cy="553998"/>
              <a:chOff x="1818928" y="4405416"/>
              <a:chExt cx="1287760" cy="553998"/>
            </a:xfrm>
          </p:grpSpPr>
          <p:sp>
            <p:nvSpPr>
              <p:cNvPr id="143" name="Flussdiagramm: Karte 142"/>
              <p:cNvSpPr/>
              <p:nvPr/>
            </p:nvSpPr>
            <p:spPr>
              <a:xfrm>
                <a:off x="1931596" y="4463996"/>
                <a:ext cx="1119852" cy="467925"/>
              </a:xfrm>
              <a:prstGeom prst="flowChartPunchedCar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sp>
            <p:nvSpPr>
              <p:cNvPr id="144" name="Textfeld 143"/>
              <p:cNvSpPr txBox="1"/>
              <p:nvPr/>
            </p:nvSpPr>
            <p:spPr>
              <a:xfrm>
                <a:off x="1818928" y="4405416"/>
                <a:ext cx="1287760" cy="55399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de-DE" sz="1000" b="1" dirty="0">
                    <a:solidFill>
                      <a:sysClr val="windowText" lastClr="000000"/>
                    </a:solidFill>
                  </a:rPr>
                  <a:t>    </a:t>
                </a:r>
                <a:r>
                  <a:rPr lang="de-DE" sz="1000" b="1" dirty="0" err="1">
                    <a:solidFill>
                      <a:sysClr val="windowText" lastClr="000000"/>
                    </a:solidFill>
                  </a:rPr>
                  <a:t>cdo</a:t>
                </a:r>
                <a:r>
                  <a:rPr lang="de-DE" sz="1000" b="1" dirty="0">
                    <a:solidFill>
                      <a:sysClr val="windowText" lastClr="000000"/>
                    </a:solidFill>
                  </a:rPr>
                  <a:t>  etc.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de-DE" sz="1000" b="1" dirty="0">
                    <a:solidFill>
                      <a:srgbClr val="0070C0"/>
                    </a:solidFill>
                  </a:rPr>
                  <a:t>Klimaindizes,</a:t>
                </a:r>
                <a:br>
                  <a:rPr lang="de-DE" sz="1000" b="1" dirty="0">
                    <a:solidFill>
                      <a:srgbClr val="0070C0"/>
                    </a:solidFill>
                  </a:rPr>
                </a:br>
                <a:r>
                  <a:rPr lang="de-DE" sz="1000" b="1" dirty="0">
                    <a:solidFill>
                      <a:srgbClr val="0070C0"/>
                    </a:solidFill>
                  </a:rPr>
                  <a:t>(</a:t>
                </a:r>
                <a:r>
                  <a:rPr lang="de-DE" sz="1000" b="1" dirty="0" err="1">
                    <a:solidFill>
                      <a:srgbClr val="0070C0"/>
                    </a:solidFill>
                  </a:rPr>
                  <a:t>Meta</a:t>
                </a:r>
                <a:r>
                  <a:rPr lang="de-DE" sz="1000" b="1" dirty="0">
                    <a:solidFill>
                      <a:srgbClr val="0070C0"/>
                    </a:solidFill>
                  </a:rPr>
                  <a:t>)Datenmodell</a:t>
                </a:r>
              </a:p>
            </p:txBody>
          </p:sp>
        </p:grpSp>
        <p:pic>
          <p:nvPicPr>
            <p:cNvPr id="145" name="Picture 2" descr="C:\Users\Stephanie Legutke\AppData\Local\Microsoft\Windows\Temporary Internet Files\Content.IE5\GVBNIT7F\150px-LogoCIMbank[1]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084" y="2237963"/>
              <a:ext cx="549100" cy="331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" name="Freihandform 145"/>
            <p:cNvSpPr/>
            <p:nvPr/>
          </p:nvSpPr>
          <p:spPr>
            <a:xfrm>
              <a:off x="5940000" y="1879200"/>
              <a:ext cx="309600" cy="100800"/>
            </a:xfrm>
            <a:custGeom>
              <a:avLst/>
              <a:gdLst>
                <a:gd name="connsiteX0" fmla="*/ 0 w 309600"/>
                <a:gd name="connsiteY0" fmla="*/ 50400 h 100800"/>
                <a:gd name="connsiteX1" fmla="*/ 72000 w 309600"/>
                <a:gd name="connsiteY1" fmla="*/ 14400 h 100800"/>
                <a:gd name="connsiteX2" fmla="*/ 72000 w 309600"/>
                <a:gd name="connsiteY2" fmla="*/ 0 h 100800"/>
                <a:gd name="connsiteX3" fmla="*/ 309600 w 309600"/>
                <a:gd name="connsiteY3" fmla="*/ 100800 h 100800"/>
                <a:gd name="connsiteX4" fmla="*/ 144000 w 309600"/>
                <a:gd name="connsiteY4" fmla="*/ 100800 h 100800"/>
                <a:gd name="connsiteX5" fmla="*/ 144000 w 309600"/>
                <a:gd name="connsiteY5" fmla="*/ 79200 h 100800"/>
                <a:gd name="connsiteX6" fmla="*/ 86400 w 309600"/>
                <a:gd name="connsiteY6" fmla="*/ 79200 h 100800"/>
                <a:gd name="connsiteX7" fmla="*/ 0 w 309600"/>
                <a:gd name="connsiteY7" fmla="*/ 50400 h 1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600" h="100800">
                  <a:moveTo>
                    <a:pt x="0" y="50400"/>
                  </a:moveTo>
                  <a:lnTo>
                    <a:pt x="72000" y="14400"/>
                  </a:lnTo>
                  <a:lnTo>
                    <a:pt x="72000" y="0"/>
                  </a:lnTo>
                  <a:lnTo>
                    <a:pt x="309600" y="100800"/>
                  </a:lnTo>
                  <a:lnTo>
                    <a:pt x="144000" y="100800"/>
                  </a:lnTo>
                  <a:lnTo>
                    <a:pt x="144000" y="79200"/>
                  </a:lnTo>
                  <a:lnTo>
                    <a:pt x="86400" y="79200"/>
                  </a:lnTo>
                  <a:lnTo>
                    <a:pt x="0" y="5040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47" name="Gruppieren 146"/>
            <p:cNvGrpSpPr/>
            <p:nvPr/>
          </p:nvGrpSpPr>
          <p:grpSpPr>
            <a:xfrm>
              <a:off x="395536" y="1993404"/>
              <a:ext cx="720080" cy="504056"/>
              <a:chOff x="395536" y="1993404"/>
              <a:chExt cx="720080" cy="504056"/>
            </a:xfrm>
          </p:grpSpPr>
          <p:sp>
            <p:nvSpPr>
              <p:cNvPr id="148" name="Fensterinhalt vertikal verschieben 76"/>
              <p:cNvSpPr/>
              <p:nvPr/>
            </p:nvSpPr>
            <p:spPr>
              <a:xfrm>
                <a:off x="395536" y="1993404"/>
                <a:ext cx="706432" cy="484399"/>
              </a:xfrm>
              <a:prstGeom prst="verticalScroll">
                <a:avLst/>
              </a:prstGeom>
              <a:solidFill>
                <a:srgbClr val="0099FF">
                  <a:alpha val="14902"/>
                </a:srgbClr>
              </a:solidFill>
              <a:ln w="1905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9" name="Textfeld 148"/>
              <p:cNvSpPr txBox="1"/>
              <p:nvPr/>
            </p:nvSpPr>
            <p:spPr>
              <a:xfrm>
                <a:off x="478122" y="2035795"/>
                <a:ext cx="6374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bg1">
                        <a:lumMod val="50000"/>
                      </a:schemeClr>
                    </a:solidFill>
                  </a:rPr>
                  <a:t>…</a:t>
                </a:r>
              </a:p>
              <a:p>
                <a:pPr algn="ctr"/>
                <a:r>
                  <a:rPr lang="de-DE" sz="1200" b="1" dirty="0"/>
                  <a:t>MIP</a:t>
                </a:r>
              </a:p>
            </p:txBody>
          </p:sp>
        </p:grpSp>
        <p:cxnSp>
          <p:nvCxnSpPr>
            <p:cNvPr id="150" name="Gewinkelte Verbindung 168"/>
            <p:cNvCxnSpPr>
              <a:stCxn id="152" idx="1"/>
            </p:cNvCxnSpPr>
            <p:nvPr/>
          </p:nvCxnSpPr>
          <p:spPr>
            <a:xfrm rot="10800000" flipH="1">
              <a:off x="7357809" y="3433566"/>
              <a:ext cx="454550" cy="540059"/>
            </a:xfrm>
            <a:prstGeom prst="bentConnector4">
              <a:avLst>
                <a:gd name="adj1" fmla="val -50291"/>
                <a:gd name="adj2" fmla="val 319"/>
              </a:avLst>
            </a:prstGeom>
            <a:ln w="28575">
              <a:solidFill>
                <a:schemeClr val="accent4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Gruppieren 150"/>
            <p:cNvGrpSpPr/>
            <p:nvPr/>
          </p:nvGrpSpPr>
          <p:grpSpPr>
            <a:xfrm>
              <a:off x="7164288" y="3289548"/>
              <a:ext cx="1368152" cy="1368152"/>
              <a:chOff x="483546" y="1129308"/>
              <a:chExt cx="2432270" cy="2320258"/>
            </a:xfrm>
          </p:grpSpPr>
          <p:pic>
            <p:nvPicPr>
              <p:cNvPr id="152" name="Grafik 15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1129308"/>
                <a:ext cx="2088232" cy="2320258"/>
              </a:xfrm>
              <a:prstGeom prst="rect">
                <a:avLst/>
              </a:prstGeom>
            </p:spPr>
          </p:pic>
          <p:grpSp>
            <p:nvGrpSpPr>
              <p:cNvPr id="153" name="Gruppieren 152"/>
              <p:cNvGrpSpPr/>
              <p:nvPr/>
            </p:nvGrpSpPr>
            <p:grpSpPr>
              <a:xfrm>
                <a:off x="1658222" y="1201316"/>
                <a:ext cx="1001566" cy="432048"/>
                <a:chOff x="1586214" y="1129308"/>
                <a:chExt cx="1001566" cy="432048"/>
              </a:xfrm>
            </p:grpSpPr>
            <p:sp>
              <p:nvSpPr>
                <p:cNvPr id="157" name="Wolkenförmige Legende 156"/>
                <p:cNvSpPr/>
                <p:nvPr/>
              </p:nvSpPr>
              <p:spPr>
                <a:xfrm>
                  <a:off x="1619670" y="1129308"/>
                  <a:ext cx="805179" cy="432048"/>
                </a:xfrm>
                <a:prstGeom prst="cloudCallout">
                  <a:avLst>
                    <a:gd name="adj1" fmla="val -62058"/>
                    <a:gd name="adj2" fmla="val 26897"/>
                  </a:avLst>
                </a:prstGeom>
                <a:solidFill>
                  <a:schemeClr val="bg1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8" name="Textfeld 157"/>
                <p:cNvSpPr txBox="1"/>
                <p:nvPr/>
              </p:nvSpPr>
              <p:spPr>
                <a:xfrm>
                  <a:off x="1586214" y="1162767"/>
                  <a:ext cx="1001566" cy="365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Title= ...</a:t>
                  </a:r>
                </a:p>
              </p:txBody>
            </p:sp>
          </p:grpSp>
          <p:grpSp>
            <p:nvGrpSpPr>
              <p:cNvPr id="154" name="Gruppieren 153"/>
              <p:cNvGrpSpPr/>
              <p:nvPr/>
            </p:nvGrpSpPr>
            <p:grpSpPr>
              <a:xfrm>
                <a:off x="483546" y="1129308"/>
                <a:ext cx="1024113" cy="440433"/>
                <a:chOff x="267522" y="1273324"/>
                <a:chExt cx="1024113" cy="440433"/>
              </a:xfrm>
            </p:grpSpPr>
            <p:sp>
              <p:nvSpPr>
                <p:cNvPr id="155" name="Wolkenförmige Legende 154"/>
                <p:cNvSpPr/>
                <p:nvPr/>
              </p:nvSpPr>
              <p:spPr>
                <a:xfrm>
                  <a:off x="267522" y="1273324"/>
                  <a:ext cx="896099" cy="440433"/>
                </a:xfrm>
                <a:prstGeom prst="cloudCallout">
                  <a:avLst>
                    <a:gd name="adj1" fmla="val 30954"/>
                    <a:gd name="adj2" fmla="val 67756"/>
                  </a:avLst>
                </a:prstGeom>
                <a:solidFill>
                  <a:schemeClr val="bg1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6" name="Textfeld 155"/>
                <p:cNvSpPr txBox="1"/>
                <p:nvPr/>
              </p:nvSpPr>
              <p:spPr>
                <a:xfrm>
                  <a:off x="267522" y="1274307"/>
                  <a:ext cx="1024113" cy="365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800" dirty="0" err="1">
                      <a:solidFill>
                        <a:schemeClr val="accent4">
                          <a:lumMod val="75000"/>
                        </a:schemeClr>
                      </a:solidFill>
                    </a:rPr>
                    <a:t>Author</a:t>
                  </a:r>
                  <a:r>
                    <a:rPr lang="de-DE" sz="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160" name="Textfeld 159"/>
            <p:cNvSpPr txBox="1"/>
            <p:nvPr/>
          </p:nvSpPr>
          <p:spPr>
            <a:xfrm>
              <a:off x="3563888" y="5161756"/>
              <a:ext cx="30243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008000"/>
                  </a:solidFill>
                </a:rPr>
                <a:t>WCRP Infrastructure Panel (WIP)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0116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DICAD Kick-off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19.07.2016</a:t>
            </a:r>
            <a:endParaRPr lang="en-US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1236"/>
            <a:ext cx="757731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feld 61"/>
          <p:cNvSpPr txBox="1"/>
          <p:nvPr/>
        </p:nvSpPr>
        <p:spPr>
          <a:xfrm>
            <a:off x="251520" y="553244"/>
            <a:ext cx="1370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ESGF</a:t>
            </a:r>
          </a:p>
          <a:p>
            <a:r>
              <a:rPr lang="de-DE" sz="2400" dirty="0" err="1"/>
              <a:t>Overview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285211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DICAD Kick-off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19.07.2016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0" t="2120" r="15035" b="10941"/>
          <a:stretch/>
        </p:blipFill>
        <p:spPr>
          <a:xfrm>
            <a:off x="2339752" y="265212"/>
            <a:ext cx="6048672" cy="542023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3528" y="625252"/>
            <a:ext cx="173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ESGF</a:t>
            </a:r>
          </a:p>
          <a:p>
            <a:r>
              <a:rPr lang="de-DE" sz="2400" dirty="0" err="1"/>
              <a:t>Architecture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98018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CMIP6 </a:t>
            </a:r>
            <a:r>
              <a:rPr lang="de-DE" dirty="0" err="1"/>
              <a:t>Datenmangement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19.07.2016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697260"/>
            <a:ext cx="8293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Koordinierung, global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kern="0" dirty="0"/>
              <a:t>ESGF </a:t>
            </a:r>
            <a:r>
              <a:rPr lang="de-DE" sz="1600" kern="0" dirty="0" err="1"/>
              <a:t>governance</a:t>
            </a:r>
            <a:r>
              <a:rPr lang="de-DE" sz="1600" kern="0" dirty="0"/>
              <a:t> </a:t>
            </a:r>
            <a:r>
              <a:rPr lang="de-DE" sz="1600" kern="0" dirty="0" err="1"/>
              <a:t>panel</a:t>
            </a:r>
            <a:r>
              <a:rPr lang="de-DE" sz="1600" kern="0" dirty="0"/>
              <a:t> (ESGF-XC, </a:t>
            </a:r>
            <a:r>
              <a:rPr lang="de-DE" sz="1600" kern="0" dirty="0" err="1"/>
              <a:t>Chairs</a:t>
            </a:r>
            <a:r>
              <a:rPr lang="de-DE" sz="1600" kern="0" dirty="0"/>
              <a:t>: Dean W., LLNL </a:t>
            </a:r>
            <a:r>
              <a:rPr lang="de-DE" sz="1600" kern="0" dirty="0" err="1"/>
              <a:t>and</a:t>
            </a:r>
            <a:r>
              <a:rPr lang="de-DE" sz="1600" kern="0" dirty="0"/>
              <a:t> Michael L., DKRZ)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Fokus: global föderierte Dateninfrastruktur mit CMIP6 als ein Datenprojekt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kern="0" dirty="0"/>
              <a:t>WGCM Infrastructure Panel (WIP, </a:t>
            </a:r>
            <a:r>
              <a:rPr lang="de-DE" sz="1600" kern="0" dirty="0" err="1"/>
              <a:t>Chairs</a:t>
            </a:r>
            <a:r>
              <a:rPr lang="de-DE" sz="1600" kern="0" dirty="0"/>
              <a:t>: Balaji, GFDL </a:t>
            </a:r>
            <a:r>
              <a:rPr lang="de-DE" sz="1600" kern="0" dirty="0" err="1"/>
              <a:t>and</a:t>
            </a:r>
            <a:r>
              <a:rPr lang="de-DE" sz="1600" kern="0" dirty="0"/>
              <a:t> Karl T., PCMDI)</a:t>
            </a:r>
            <a:endParaRPr lang="de-DE" sz="1600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de-DE" sz="1600" kern="0" dirty="0"/>
              <a:t>Fokus: CMIP6 Projektdatenmanagement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de-DE" sz="1600" kern="0" dirty="0"/>
              <a:t>DKRZ: verantwortlich für neue Services Early </a:t>
            </a:r>
            <a:r>
              <a:rPr lang="de-DE" sz="1600" kern="0" dirty="0" err="1"/>
              <a:t>Citation</a:t>
            </a:r>
            <a:r>
              <a:rPr lang="de-DE" sz="1600" kern="0" dirty="0"/>
              <a:t>, PID basiertes Datenmanagement, Quality Assurance, Datenreplikation neben Langzeitarchivierung, </a:t>
            </a:r>
            <a:r>
              <a:rPr lang="de-DE" sz="1600" kern="0" dirty="0" err="1"/>
              <a:t>DataCite</a:t>
            </a:r>
            <a:r>
              <a:rPr lang="de-DE" sz="1600" kern="0" dirty="0"/>
              <a:t> und IPCC DDC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1520" y="2525911"/>
            <a:ext cx="829301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Koordinierung, Europa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ENES Data Task Force (</a:t>
            </a:r>
            <a:r>
              <a:rPr lang="de-DE" sz="1600" dirty="0" err="1"/>
              <a:t>Chair</a:t>
            </a:r>
            <a:r>
              <a:rPr lang="de-DE" sz="1600" dirty="0"/>
              <a:t> Michael L.)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Abstimmung zwischen den zentralen ESGF Datenknoten (BADC, IPSL, DKRZ)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Nächstes Treffen: 08. / 09.06.16 in Paris</a:t>
            </a:r>
          </a:p>
          <a:p>
            <a:endParaRPr lang="de-DE" sz="700" dirty="0"/>
          </a:p>
          <a:p>
            <a:r>
              <a:rPr lang="de-DE" sz="1600" dirty="0">
                <a:solidFill>
                  <a:srgbClr val="C00000"/>
                </a:solidFill>
              </a:rPr>
              <a:t>Koordinierung, 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70C0"/>
                </a:solidFill>
              </a:rPr>
              <a:t>BMBF Fördermaßnahme</a:t>
            </a:r>
            <a:r>
              <a:rPr lang="de-DE" sz="1600" dirty="0"/>
              <a:t> „CMIP6“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70C0"/>
                </a:solidFill>
              </a:rPr>
              <a:t>Verbundprojekt 1:</a:t>
            </a:r>
            <a:r>
              <a:rPr lang="de-DE" sz="1600" dirty="0"/>
              <a:t> Bereitstellung des nationalen Beitrags zur Datenbasis des IPCC/AR6 sowie Unterstützung der CMIP6+-Aktivitäten in Deutschland,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70C0"/>
                </a:solidFill>
              </a:rPr>
              <a:t>Teilprojekt 1: </a:t>
            </a:r>
            <a:r>
              <a:rPr lang="de-DE" sz="1600" dirty="0"/>
              <a:t>Aufbau und Betrieb des Nationalen CMIP6-Datenarchivs und einer Infrastruktur zur Datenqualitätssicherung (</a:t>
            </a:r>
            <a:r>
              <a:rPr lang="de-DE" sz="1600" dirty="0">
                <a:solidFill>
                  <a:srgbClr val="C00000"/>
                </a:solidFill>
              </a:rPr>
              <a:t>CMIP6-DICAD-TP1</a:t>
            </a:r>
            <a:r>
              <a:rPr lang="de-DE" sz="1600" dirty="0"/>
              <a:t>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DICAD Kick-off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5369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1283"/>
            <a:ext cx="3898776" cy="4260473"/>
          </a:xfrm>
        </p:spPr>
        <p:txBody>
          <a:bodyPr>
            <a:noAutofit/>
          </a:bodyPr>
          <a:lstStyle/>
          <a:p>
            <a:r>
              <a:rPr lang="en-GB" sz="1600" dirty="0"/>
              <a:t>WIP Mission</a:t>
            </a:r>
          </a:p>
          <a:p>
            <a:pPr lvl="1"/>
            <a:r>
              <a:rPr lang="en-US" sz="1400" dirty="0"/>
              <a:t>“to promote a robust and sustainable global data infrastructure in support of the scientific mission of the WGCM” </a:t>
            </a:r>
            <a:endParaRPr lang="en-GB" sz="1400" dirty="0"/>
          </a:p>
          <a:p>
            <a:r>
              <a:rPr lang="en-GB" sz="1600" dirty="0"/>
              <a:t>WIP Members</a:t>
            </a:r>
          </a:p>
          <a:p>
            <a:pPr lvl="1"/>
            <a:r>
              <a:rPr lang="de-DE" sz="1400" dirty="0"/>
              <a:t>V. Balaji (</a:t>
            </a:r>
            <a:r>
              <a:rPr lang="de-DE" sz="1400" dirty="0" err="1"/>
              <a:t>co-chair</a:t>
            </a:r>
            <a:r>
              <a:rPr lang="de-DE" sz="1400" dirty="0"/>
              <a:t>): GFDL </a:t>
            </a:r>
          </a:p>
          <a:p>
            <a:pPr lvl="1"/>
            <a:r>
              <a:rPr lang="de-DE" sz="1400" dirty="0"/>
              <a:t>Karl Taylor (</a:t>
            </a:r>
            <a:r>
              <a:rPr lang="de-DE" sz="1400" dirty="0" err="1"/>
              <a:t>co-chair</a:t>
            </a:r>
            <a:r>
              <a:rPr lang="de-DE" sz="1400" dirty="0"/>
              <a:t>): PCMDI</a:t>
            </a:r>
          </a:p>
          <a:p>
            <a:pPr lvl="1"/>
            <a:r>
              <a:rPr lang="de-DE" sz="1400" dirty="0"/>
              <a:t>Luca Cinquini: NASA JPL </a:t>
            </a:r>
          </a:p>
          <a:p>
            <a:pPr lvl="1"/>
            <a:r>
              <a:rPr lang="de-DE" sz="1400" dirty="0"/>
              <a:t>Cecelia </a:t>
            </a:r>
            <a:r>
              <a:rPr lang="de-DE" sz="1400" dirty="0" err="1"/>
              <a:t>DeLuca</a:t>
            </a:r>
            <a:r>
              <a:rPr lang="de-DE" sz="1400" dirty="0"/>
              <a:t>: NOAA</a:t>
            </a:r>
          </a:p>
          <a:p>
            <a:pPr lvl="1"/>
            <a:r>
              <a:rPr lang="de-DE" sz="1400" dirty="0"/>
              <a:t>Sebastien Denvil: IPSL</a:t>
            </a:r>
          </a:p>
          <a:p>
            <a:pPr lvl="1"/>
            <a:r>
              <a:rPr lang="de-DE" sz="1400" dirty="0"/>
              <a:t>Mark Elkington: MOHC</a:t>
            </a:r>
          </a:p>
          <a:p>
            <a:pPr lvl="1"/>
            <a:r>
              <a:rPr lang="de-DE" sz="1400" dirty="0"/>
              <a:t>Eric Guilyardi: IPSL</a:t>
            </a:r>
          </a:p>
          <a:p>
            <a:pPr lvl="1"/>
            <a:r>
              <a:rPr lang="de-DE" sz="1400" dirty="0"/>
              <a:t>Martin Juckes: BADC</a:t>
            </a:r>
          </a:p>
          <a:p>
            <a:pPr lvl="1"/>
            <a:r>
              <a:rPr lang="de-DE" sz="1400" dirty="0"/>
              <a:t>Slava </a:t>
            </a:r>
            <a:r>
              <a:rPr lang="de-DE" sz="1400" dirty="0" err="1"/>
              <a:t>Kharin</a:t>
            </a:r>
            <a:r>
              <a:rPr lang="de-DE" sz="1400" dirty="0"/>
              <a:t>: </a:t>
            </a:r>
            <a:r>
              <a:rPr lang="de-DE" sz="1400" dirty="0" err="1"/>
              <a:t>CCCma</a:t>
            </a:r>
            <a:endParaRPr lang="de-DE" sz="1400" dirty="0"/>
          </a:p>
          <a:p>
            <a:pPr lvl="1"/>
            <a:r>
              <a:rPr lang="de-DE" sz="1400" dirty="0"/>
              <a:t>Michael Lautenschlager: DKRZ</a:t>
            </a:r>
          </a:p>
          <a:p>
            <a:pPr lvl="1"/>
            <a:r>
              <a:rPr lang="de-DE" sz="1400" dirty="0"/>
              <a:t>Bryan Lawrence : NCAS, BADC</a:t>
            </a:r>
          </a:p>
          <a:p>
            <a:pPr lvl="1"/>
            <a:r>
              <a:rPr lang="de-DE" sz="1400" dirty="0"/>
              <a:t>Dean Williams: PCMDI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>
          <a:xfrm>
            <a:off x="4716016" y="901283"/>
            <a:ext cx="4104456" cy="852095"/>
          </a:xfrm>
        </p:spPr>
        <p:txBody>
          <a:bodyPr>
            <a:normAutofit/>
          </a:bodyPr>
          <a:lstStyle/>
          <a:p>
            <a:r>
              <a:rPr lang="en-GB" sz="1600" dirty="0"/>
              <a:t>Series of 11 position papers (2014 – 2016) (</a:t>
            </a:r>
            <a:r>
              <a:rPr lang="en-GB" sz="1600" dirty="0">
                <a:hlinkClick r:id="rId2"/>
              </a:rPr>
              <a:t>https://earthsystemcog.org/projects/wip/position_papers</a:t>
            </a:r>
            <a:r>
              <a:rPr lang="en-GB" sz="1600" dirty="0"/>
              <a:t>)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DICAD Kick-off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19.07.2016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WGCM Infrastructure Panel (WIP)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75"/>
          <a:stretch/>
        </p:blipFill>
        <p:spPr>
          <a:xfrm>
            <a:off x="4683598" y="1777380"/>
            <a:ext cx="4098853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Output Preparation Package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First Version </a:t>
            </a:r>
            <a:r>
              <a:rPr lang="de-DE" dirty="0" err="1"/>
              <a:t>discussed</a:t>
            </a:r>
            <a:r>
              <a:rPr lang="de-DE" dirty="0"/>
              <a:t> at </a:t>
            </a:r>
            <a:r>
              <a:rPr lang="de-DE" dirty="0">
                <a:solidFill>
                  <a:srgbClr val="C00000"/>
                </a:solidFill>
              </a:rPr>
              <a:t>WIP </a:t>
            </a:r>
            <a:r>
              <a:rPr lang="de-DE" dirty="0" err="1">
                <a:solidFill>
                  <a:srgbClr val="C00000"/>
                </a:solidFill>
              </a:rPr>
              <a:t>telco</a:t>
            </a:r>
            <a:r>
              <a:rPr lang="de-DE" dirty="0">
                <a:solidFill>
                  <a:srgbClr val="C00000"/>
                </a:solidFill>
              </a:rPr>
              <a:t> 2016-07-12</a:t>
            </a:r>
          </a:p>
          <a:p>
            <a:pPr lvl="1"/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DKRZ </a:t>
            </a:r>
            <a:r>
              <a:rPr lang="de-DE" dirty="0" err="1"/>
              <a:t>Redmine</a:t>
            </a:r>
            <a:r>
              <a:rPr lang="de-DE" dirty="0"/>
              <a:t> CMIP6 </a:t>
            </a:r>
            <a:r>
              <a:rPr lang="de-DE" dirty="0" err="1"/>
              <a:t>project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hlinkClick r:id="rId2"/>
              </a:rPr>
              <a:t>https://redmine.dkrz.de/projects/cmip6-dicad/wiki/Kick-Off-Treffen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links on</a:t>
            </a:r>
          </a:p>
          <a:p>
            <a:pPr lvl="1"/>
            <a:r>
              <a:rPr lang="de-DE" dirty="0"/>
              <a:t>CMIP6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  <a:p>
            <a:pPr lvl="1"/>
            <a:r>
              <a:rPr lang="de-DE" dirty="0"/>
              <a:t>MIP </a:t>
            </a:r>
            <a:r>
              <a:rPr lang="de-DE" dirty="0" err="1"/>
              <a:t>Forcing</a:t>
            </a:r>
            <a:r>
              <a:rPr lang="de-DE" dirty="0"/>
              <a:t> Data</a:t>
            </a:r>
          </a:p>
          <a:p>
            <a:pPr lvl="1"/>
            <a:r>
              <a:rPr lang="de-DE" dirty="0"/>
              <a:t>CMIP6 ESGF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(WIP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CMOR3</a:t>
            </a:r>
          </a:p>
          <a:p>
            <a:pPr lvl="1"/>
            <a:r>
              <a:rPr lang="en-US" dirty="0"/>
              <a:t>CMIP6 Global Attributes and CVs (Ready by 95%)</a:t>
            </a:r>
          </a:p>
          <a:p>
            <a:pPr lvl="1"/>
            <a:r>
              <a:rPr lang="en-US" dirty="0"/>
              <a:t>CMIP6 Requested Variables (Ready by 90%)</a:t>
            </a:r>
          </a:p>
          <a:p>
            <a:pPr lvl="1"/>
            <a:r>
              <a:rPr lang="de-DE" dirty="0"/>
              <a:t>CMOR3 – CMIP6Validator</a:t>
            </a:r>
          </a:p>
          <a:p>
            <a:pPr lvl="1"/>
            <a:r>
              <a:rPr lang="de-DE" dirty="0"/>
              <a:t>DKRZ QA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DICAD Kick-off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19.07.2016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3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ESGF Data Publication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19.07.2016</a:t>
            </a:r>
            <a:endParaRPr lang="en-US" dirty="0"/>
          </a:p>
        </p:txBody>
      </p:sp>
      <p:grpSp>
        <p:nvGrpSpPr>
          <p:cNvPr id="11" name="Gruppieren 1049"/>
          <p:cNvGrpSpPr/>
          <p:nvPr/>
        </p:nvGrpSpPr>
        <p:grpSpPr>
          <a:xfrm>
            <a:off x="2838450" y="985292"/>
            <a:ext cx="355600" cy="584200"/>
            <a:chOff x="2844800" y="1560513"/>
            <a:chExt cx="355600" cy="58420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851150" y="1566863"/>
              <a:ext cx="342900" cy="571500"/>
            </a:xfrm>
            <a:custGeom>
              <a:avLst/>
              <a:gdLst>
                <a:gd name="T0" fmla="*/ 0 w 216"/>
                <a:gd name="T1" fmla="*/ 0 h 360"/>
                <a:gd name="T2" fmla="*/ 0 w 216"/>
                <a:gd name="T3" fmla="*/ 360 h 360"/>
                <a:gd name="T4" fmla="*/ 216 w 216"/>
                <a:gd name="T5" fmla="*/ 360 h 360"/>
                <a:gd name="T6" fmla="*/ 216 w 216"/>
                <a:gd name="T7" fmla="*/ 72 h 360"/>
                <a:gd name="T8" fmla="*/ 144 w 216"/>
                <a:gd name="T9" fmla="*/ 0 h 360"/>
                <a:gd name="T10" fmla="*/ 0 w 216"/>
                <a:gd name="T1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360">
                  <a:moveTo>
                    <a:pt x="0" y="0"/>
                  </a:moveTo>
                  <a:lnTo>
                    <a:pt x="0" y="360"/>
                  </a:lnTo>
                  <a:lnTo>
                    <a:pt x="216" y="360"/>
                  </a:lnTo>
                  <a:lnTo>
                    <a:pt x="216" y="72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844800" y="1560513"/>
              <a:ext cx="355600" cy="584200"/>
            </a:xfrm>
            <a:custGeom>
              <a:avLst/>
              <a:gdLst>
                <a:gd name="T0" fmla="*/ 4 w 224"/>
                <a:gd name="T1" fmla="*/ 4 h 368"/>
                <a:gd name="T2" fmla="*/ 0 w 224"/>
                <a:gd name="T3" fmla="*/ 4 h 368"/>
                <a:gd name="T4" fmla="*/ 0 w 224"/>
                <a:gd name="T5" fmla="*/ 368 h 368"/>
                <a:gd name="T6" fmla="*/ 224 w 224"/>
                <a:gd name="T7" fmla="*/ 368 h 368"/>
                <a:gd name="T8" fmla="*/ 224 w 224"/>
                <a:gd name="T9" fmla="*/ 74 h 368"/>
                <a:gd name="T10" fmla="*/ 150 w 224"/>
                <a:gd name="T11" fmla="*/ 0 h 368"/>
                <a:gd name="T12" fmla="*/ 0 w 224"/>
                <a:gd name="T13" fmla="*/ 0 h 368"/>
                <a:gd name="T14" fmla="*/ 0 w 224"/>
                <a:gd name="T15" fmla="*/ 4 h 368"/>
                <a:gd name="T16" fmla="*/ 4 w 224"/>
                <a:gd name="T17" fmla="*/ 4 h 368"/>
                <a:gd name="T18" fmla="*/ 4 w 224"/>
                <a:gd name="T19" fmla="*/ 8 h 368"/>
                <a:gd name="T20" fmla="*/ 146 w 224"/>
                <a:gd name="T21" fmla="*/ 8 h 368"/>
                <a:gd name="T22" fmla="*/ 216 w 224"/>
                <a:gd name="T23" fmla="*/ 78 h 368"/>
                <a:gd name="T24" fmla="*/ 216 w 224"/>
                <a:gd name="T25" fmla="*/ 360 h 368"/>
                <a:gd name="T26" fmla="*/ 8 w 224"/>
                <a:gd name="T27" fmla="*/ 360 h 368"/>
                <a:gd name="T28" fmla="*/ 8 w 224"/>
                <a:gd name="T29" fmla="*/ 4 h 368"/>
                <a:gd name="T30" fmla="*/ 4 w 224"/>
                <a:gd name="T31" fmla="*/ 4 h 368"/>
                <a:gd name="T32" fmla="*/ 4 w 224"/>
                <a:gd name="T33" fmla="*/ 8 h 368"/>
                <a:gd name="T34" fmla="*/ 4 w 224"/>
                <a:gd name="T35" fmla="*/ 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368">
                  <a:moveTo>
                    <a:pt x="4" y="4"/>
                  </a:moveTo>
                  <a:lnTo>
                    <a:pt x="0" y="4"/>
                  </a:lnTo>
                  <a:lnTo>
                    <a:pt x="0" y="368"/>
                  </a:lnTo>
                  <a:lnTo>
                    <a:pt x="224" y="368"/>
                  </a:lnTo>
                  <a:lnTo>
                    <a:pt x="224" y="74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146" y="8"/>
                  </a:lnTo>
                  <a:lnTo>
                    <a:pt x="216" y="78"/>
                  </a:lnTo>
                  <a:lnTo>
                    <a:pt x="216" y="360"/>
                  </a:lnTo>
                  <a:lnTo>
                    <a:pt x="8" y="360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079750" y="1566863"/>
              <a:ext cx="114300" cy="114300"/>
            </a:xfrm>
            <a:custGeom>
              <a:avLst/>
              <a:gdLst>
                <a:gd name="T0" fmla="*/ 0 w 72"/>
                <a:gd name="T1" fmla="*/ 0 h 72"/>
                <a:gd name="T2" fmla="*/ 0 w 72"/>
                <a:gd name="T3" fmla="*/ 72 h 72"/>
                <a:gd name="T4" fmla="*/ 72 w 72"/>
                <a:gd name="T5" fmla="*/ 72 h 72"/>
                <a:gd name="T6" fmla="*/ 0 w 7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lnTo>
                    <a:pt x="0" y="72"/>
                  </a:lnTo>
                  <a:lnTo>
                    <a:pt x="72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073400" y="1563688"/>
              <a:ext cx="123825" cy="123825"/>
            </a:xfrm>
            <a:custGeom>
              <a:avLst/>
              <a:gdLst>
                <a:gd name="T0" fmla="*/ 4 w 78"/>
                <a:gd name="T1" fmla="*/ 2 h 78"/>
                <a:gd name="T2" fmla="*/ 0 w 78"/>
                <a:gd name="T3" fmla="*/ 2 h 78"/>
                <a:gd name="T4" fmla="*/ 0 w 78"/>
                <a:gd name="T5" fmla="*/ 74 h 78"/>
                <a:gd name="T6" fmla="*/ 4 w 78"/>
                <a:gd name="T7" fmla="*/ 78 h 78"/>
                <a:gd name="T8" fmla="*/ 76 w 78"/>
                <a:gd name="T9" fmla="*/ 78 h 78"/>
                <a:gd name="T10" fmla="*/ 78 w 78"/>
                <a:gd name="T11" fmla="*/ 72 h 78"/>
                <a:gd name="T12" fmla="*/ 6 w 78"/>
                <a:gd name="T13" fmla="*/ 0 h 78"/>
                <a:gd name="T14" fmla="*/ 0 w 78"/>
                <a:gd name="T15" fmla="*/ 2 h 78"/>
                <a:gd name="T16" fmla="*/ 4 w 78"/>
                <a:gd name="T17" fmla="*/ 2 h 78"/>
                <a:gd name="T18" fmla="*/ 2 w 78"/>
                <a:gd name="T19" fmla="*/ 4 h 78"/>
                <a:gd name="T20" fmla="*/ 66 w 78"/>
                <a:gd name="T21" fmla="*/ 70 h 78"/>
                <a:gd name="T22" fmla="*/ 8 w 78"/>
                <a:gd name="T23" fmla="*/ 70 h 78"/>
                <a:gd name="T24" fmla="*/ 8 w 78"/>
                <a:gd name="T25" fmla="*/ 2 h 78"/>
                <a:gd name="T26" fmla="*/ 4 w 78"/>
                <a:gd name="T27" fmla="*/ 2 h 78"/>
                <a:gd name="T28" fmla="*/ 2 w 78"/>
                <a:gd name="T29" fmla="*/ 4 h 78"/>
                <a:gd name="T30" fmla="*/ 4 w 78"/>
                <a:gd name="T31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78">
                  <a:moveTo>
                    <a:pt x="4" y="2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76" y="78"/>
                  </a:lnTo>
                  <a:lnTo>
                    <a:pt x="78" y="72"/>
                  </a:lnTo>
                  <a:lnTo>
                    <a:pt x="6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66" y="70"/>
                  </a:lnTo>
                  <a:lnTo>
                    <a:pt x="8" y="70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92307" y="3407580"/>
            <a:ext cx="6873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677863" y="1185457"/>
            <a:ext cx="2058987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Modelling group</a:t>
            </a:r>
          </a:p>
        </p:txBody>
      </p:sp>
      <p:sp>
        <p:nvSpPr>
          <p:cNvPr id="18" name="Rechteck 17"/>
          <p:cNvSpPr/>
          <p:nvPr/>
        </p:nvSpPr>
        <p:spPr>
          <a:xfrm>
            <a:off x="223045" y="2301581"/>
            <a:ext cx="296068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Checkpoint D2/M2</a:t>
            </a:r>
          </a:p>
        </p:txBody>
      </p:sp>
      <p:sp>
        <p:nvSpPr>
          <p:cNvPr id="19" name="Rechteck 18"/>
          <p:cNvSpPr/>
          <p:nvPr/>
        </p:nvSpPr>
        <p:spPr>
          <a:xfrm>
            <a:off x="3748898" y="2301581"/>
            <a:ext cx="264509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ESGF </a:t>
            </a:r>
            <a:r>
              <a:rPr lang="de-DE" dirty="0" err="1"/>
              <a:t>publication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11234" y="2865454"/>
            <a:ext cx="1064392" cy="1560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STATUS</a:t>
            </a:r>
          </a:p>
          <a:p>
            <a:pPr algn="ctr"/>
            <a:r>
              <a:rPr lang="de-DE"/>
              <a:t>flags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317334" y="2945915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OK!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15134" y="2749218"/>
            <a:ext cx="2364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PID tracking_ID syntax correct</a:t>
            </a:r>
          </a:p>
        </p:txBody>
      </p:sp>
      <p:pic>
        <p:nvPicPr>
          <p:cNvPr id="23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84946" y="2818790"/>
            <a:ext cx="2301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415134" y="3118550"/>
            <a:ext cx="2385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Citation information complete</a:t>
            </a:r>
          </a:p>
        </p:txBody>
      </p:sp>
      <p:pic>
        <p:nvPicPr>
          <p:cNvPr id="25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84946" y="3188122"/>
            <a:ext cx="2301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3748898" y="2738447"/>
            <a:ext cx="1314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PID registration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748898" y="3094435"/>
            <a:ext cx="2640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Citation information confirmation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748898" y="3450423"/>
            <a:ext cx="1297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File publication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2997201" y="1657577"/>
            <a:ext cx="0" cy="53599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3280304" y="2481111"/>
            <a:ext cx="41380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5063617" y="2910256"/>
            <a:ext cx="194995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071446" y="3604311"/>
            <a:ext cx="194995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6389301" y="3271077"/>
            <a:ext cx="63210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415134" y="3497750"/>
            <a:ext cx="2264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Errata / Annotation available</a:t>
            </a:r>
          </a:p>
        </p:txBody>
      </p:sp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84946" y="3567322"/>
            <a:ext cx="2301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3748897" y="3797510"/>
            <a:ext cx="247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Errata / Annotation registration</a:t>
            </a:r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6227268" y="3970547"/>
            <a:ext cx="79883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748898" y="4119797"/>
            <a:ext cx="1335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CIM documents</a:t>
            </a:r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5148064" y="4292834"/>
            <a:ext cx="186551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35326" y="3845867"/>
            <a:ext cx="194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Further_info_url</a:t>
            </a:r>
            <a:r>
              <a:rPr lang="de-DE" sz="1400" dirty="0"/>
              <a:t> </a:t>
            </a:r>
            <a:r>
              <a:rPr lang="de-DE" sz="1400" dirty="0" err="1"/>
              <a:t>correct</a:t>
            </a:r>
            <a:endParaRPr lang="de-DE" sz="1400" dirty="0"/>
          </a:p>
        </p:txBody>
      </p:sp>
      <p:pic>
        <p:nvPicPr>
          <p:cNvPr id="41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138" y="3915439"/>
            <a:ext cx="2301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DICAD Kick-off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024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AR6 Timeline (May 2016)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69268"/>
            <a:ext cx="8229600" cy="4452495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AR6 Timeline (Balaji at WIP </a:t>
            </a:r>
            <a:r>
              <a:rPr lang="de-DE" dirty="0" err="1"/>
              <a:t>telco</a:t>
            </a:r>
            <a:r>
              <a:rPr lang="de-DE" dirty="0"/>
              <a:t> 2016-05-24)</a:t>
            </a:r>
          </a:p>
          <a:p>
            <a:pPr lvl="1"/>
            <a:r>
              <a:rPr lang="en-GB" dirty="0"/>
              <a:t>Feb 2021: WG1 draft approved.</a:t>
            </a:r>
            <a:endParaRPr lang="de-DE" dirty="0"/>
          </a:p>
          <a:p>
            <a:pPr lvl="1"/>
            <a:r>
              <a:rPr lang="en-GB" dirty="0"/>
              <a:t>Dec 2020: Final draft and SPM goes to inter-</a:t>
            </a:r>
            <a:r>
              <a:rPr lang="en-GB" dirty="0" err="1"/>
              <a:t>govt</a:t>
            </a:r>
            <a:r>
              <a:rPr lang="en-GB" dirty="0"/>
              <a:t> review.</a:t>
            </a:r>
            <a:endParaRPr lang="de-DE" dirty="0"/>
          </a:p>
          <a:p>
            <a:pPr lvl="1"/>
            <a:r>
              <a:rPr lang="en-GB" dirty="0"/>
              <a:t>Jun 2020: 4th LA meeting to prepare final draft.</a:t>
            </a:r>
            <a:endParaRPr lang="de-DE" dirty="0"/>
          </a:p>
          <a:p>
            <a:pPr lvl="1"/>
            <a:r>
              <a:rPr lang="en-GB" dirty="0"/>
              <a:t>Feb 2020: Post 3rd LA meeting, second-order draft sent out for expert</a:t>
            </a:r>
            <a:r>
              <a:rPr lang="de-DE" dirty="0"/>
              <a:t> </a:t>
            </a:r>
            <a:r>
              <a:rPr lang="en-GB" dirty="0"/>
              <a:t>review. Any citations here will have to have been submitted</a:t>
            </a:r>
            <a:r>
              <a:rPr lang="de-DE" dirty="0"/>
              <a:t> </a:t>
            </a:r>
            <a:r>
              <a:rPr lang="en-GB" dirty="0"/>
              <a:t>for peer review by this date. </a:t>
            </a:r>
            <a:r>
              <a:rPr lang="de-DE" dirty="0"/>
              <a:t>First-order </a:t>
            </a:r>
            <a:r>
              <a:rPr lang="en-GB" dirty="0"/>
              <a:t>draft can use pre-citation material.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Jul 2019: AR6 relevant data from CMIP6 in public domain</a:t>
            </a:r>
            <a:r>
              <a:rPr lang="en-GB" dirty="0"/>
              <a:t> 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AR6 reference data form CMIP6 transferred into IPCC DDC including </a:t>
            </a:r>
            <a:r>
              <a:rPr lang="en-GB" dirty="0" err="1">
                <a:solidFill>
                  <a:srgbClr val="0070C0"/>
                </a:solidFill>
              </a:rPr>
              <a:t>DataCite</a:t>
            </a:r>
            <a:r>
              <a:rPr lang="en-GB" dirty="0">
                <a:solidFill>
                  <a:srgbClr val="0070C0"/>
                </a:solidFill>
              </a:rPr>
              <a:t> data publication for final citation reference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19.07.2016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DICAD Kick-off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20001866"/>
      </p:ext>
    </p:extLst>
  </p:cSld>
  <p:clrMapOvr>
    <a:masterClrMapping/>
  </p:clrMapOvr>
</p:sld>
</file>

<file path=ppt/theme/theme1.xml><?xml version="1.0" encoding="utf-8"?>
<a:theme xmlns:a="http://schemas.openxmlformats.org/drawingml/2006/main" name="Allgemeine Präsentation DKRZ 2015011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Allgemeine%20Präsentation%20DKRZ%2016zu10%2020150121</Template>
  <TotalTime>0</TotalTime>
  <Words>822</Words>
  <Application>Microsoft Office PowerPoint</Application>
  <PresentationFormat>Bildschirmpräsentation (16:10)</PresentationFormat>
  <Paragraphs>227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Allgemeine Präsentation DKRZ 20150119</vt:lpstr>
      <vt:lpstr>(1) WCRP-WGCM Infrastructure Panel (WIP)  (2) DKRZ CMIP Datenpool und Replikation </vt:lpstr>
      <vt:lpstr>Folie 2</vt:lpstr>
      <vt:lpstr>Folie 3</vt:lpstr>
      <vt:lpstr>Folie 4</vt:lpstr>
      <vt:lpstr>CMIP6 Datenmangement </vt:lpstr>
      <vt:lpstr>WGCM Infrastructure Panel (WIP)</vt:lpstr>
      <vt:lpstr>Model Output Preparation Package</vt:lpstr>
      <vt:lpstr>ESGF Data Publication</vt:lpstr>
      <vt:lpstr>AR6 Timeline (May 2016) </vt:lpstr>
      <vt:lpstr>DKRZ CMIP Datenpool</vt:lpstr>
      <vt:lpstr>DKRZ CMIP Datenpool</vt:lpstr>
      <vt:lpstr>CMIP6 Data Replication</vt:lpstr>
      <vt:lpstr>CMIP6 Data Replication</vt:lpstr>
    </vt:vector>
  </TitlesOfParts>
  <Company>DKRZ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M. Lautenschlager</dc:creator>
  <cp:lastModifiedBy>SeminarraumEG</cp:lastModifiedBy>
  <cp:revision>49</cp:revision>
  <cp:lastPrinted>2016-07-14T14:34:10Z</cp:lastPrinted>
  <dcterms:created xsi:type="dcterms:W3CDTF">2015-01-21T14:44:31Z</dcterms:created>
  <dcterms:modified xsi:type="dcterms:W3CDTF">2016-07-19T09:38:08Z</dcterms:modified>
</cp:coreProperties>
</file>