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75" r:id="rId4"/>
    <p:sldId id="277" r:id="rId5"/>
    <p:sldId id="278" r:id="rId6"/>
    <p:sldId id="279" r:id="rId7"/>
    <p:sldId id="285" r:id="rId8"/>
    <p:sldId id="284" r:id="rId9"/>
    <p:sldId id="283" r:id="rId10"/>
    <p:sldId id="281" r:id="rId11"/>
    <p:sldId id="282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91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2" autoAdjust="0"/>
    <p:restoredTop sz="82206" autoAdjust="0"/>
  </p:normalViewPr>
  <p:slideViewPr>
    <p:cSldViewPr>
      <p:cViewPr>
        <p:scale>
          <a:sx n="100" d="100"/>
          <a:sy n="100" d="100"/>
        </p:scale>
        <p:origin x="-57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2688B-5119-4EF7-A613-3C9730D89D4D}" type="datetimeFigureOut">
              <a:rPr lang="de-DE" smtClean="0"/>
              <a:t>08.06.2016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57476-2BCF-4E6A-B39E-800279DE4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530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B5376-33DE-4861-A15A-167750D809B5}" type="datetimeFigureOut">
              <a:rPr lang="de-DE" smtClean="0"/>
              <a:t>08.06.2016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13C6E-8511-4D6A-B9C5-C2A642620A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50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Large </a:t>
            </a:r>
            <a:r>
              <a:rPr lang="de-DE" dirty="0" err="1" smtClean="0"/>
              <a:t>Scale</a:t>
            </a:r>
            <a:r>
              <a:rPr lang="de-DE" dirty="0" smtClean="0"/>
              <a:t> Data Project </a:t>
            </a:r>
            <a:r>
              <a:rPr lang="de-DE" dirty="0" err="1" smtClean="0"/>
              <a:t>meet</a:t>
            </a:r>
            <a:r>
              <a:rPr lang="de-DE" dirty="0" smtClean="0"/>
              <a:t> RDA 5th </a:t>
            </a:r>
            <a:r>
              <a:rPr lang="de-DE" dirty="0" err="1" smtClean="0"/>
              <a:t>Plenary</a:t>
            </a:r>
            <a:r>
              <a:rPr lang="de-DE" dirty="0" smtClean="0"/>
              <a:t> Session </a:t>
            </a:r>
          </a:p>
          <a:p>
            <a:endParaRPr lang="de-DE" smtClean="0"/>
          </a:p>
          <a:p>
            <a:endParaRPr lang="de-DE" smtClean="0"/>
          </a:p>
          <a:p>
            <a:r>
              <a:rPr lang="de-DE" dirty="0" smtClean="0"/>
              <a:t>RDA </a:t>
            </a:r>
            <a:r>
              <a:rPr lang="de-DE" dirty="0" err="1" smtClean="0"/>
              <a:t>adoption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benefits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</a:t>
            </a:r>
            <a:r>
              <a:rPr lang="de-DE" dirty="0" err="1" smtClean="0"/>
              <a:t>rom</a:t>
            </a:r>
            <a:r>
              <a:rPr lang="de-DE" dirty="0" smtClean="0"/>
              <a:t> </a:t>
            </a:r>
            <a:r>
              <a:rPr lang="de-DE" dirty="0" err="1" smtClean="0"/>
              <a:t>perspective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 national </a:t>
            </a:r>
            <a:r>
              <a:rPr lang="de-DE" baseline="0" dirty="0" err="1" smtClean="0"/>
              <a:t>service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provider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embedded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international </a:t>
            </a:r>
            <a:r>
              <a:rPr lang="de-DE" baseline="0" dirty="0" err="1" smtClean="0"/>
              <a:t>climate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management</a:t>
            </a:r>
            <a:r>
              <a:rPr lang="de-DE" baseline="0" dirty="0" smtClean="0"/>
              <a:t> e-</a:t>
            </a:r>
            <a:r>
              <a:rPr lang="de-DE" baseline="0" dirty="0" err="1" smtClean="0"/>
              <a:t>infrastructure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projects</a:t>
            </a:r>
            <a:r>
              <a:rPr lang="de-DE" baseline="0" dirty="0" smtClean="0"/>
              <a:t> </a:t>
            </a:r>
          </a:p>
          <a:p>
            <a:r>
              <a:rPr lang="de-DE" dirty="0" smtClean="0"/>
              <a:t>DKRZ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broader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context</a:t>
            </a:r>
            <a:r>
              <a:rPr lang="de-DE" baseline="0" dirty="0" smtClean="0">
                <a:sym typeface="Wingdings" panose="05000000000000000000" pitchFamily="2" charset="2"/>
              </a:rPr>
              <a:t> (ESGF, EUDAT, IS-ENES, WDCs)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13C6E-8511-4D6A-B9C5-C2A642620A1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938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DKRZ: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info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history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compute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storage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facilities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stakeholders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smtClean="0"/>
              <a:t>WDCC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international </a:t>
            </a:r>
            <a:r>
              <a:rPr lang="de-DE" baseline="0" dirty="0" err="1" smtClean="0"/>
              <a:t>climate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management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infrastructures</a:t>
            </a:r>
            <a:r>
              <a:rPr lang="de-DE" baseline="0" dirty="0" smtClean="0"/>
              <a:t>: IS-ENES, ESGF, EUDAT, ..</a:t>
            </a:r>
          </a:p>
          <a:p>
            <a:endParaRPr lang="de-DE" baseline="0" dirty="0" smtClean="0"/>
          </a:p>
          <a:p>
            <a:r>
              <a:rPr lang="de-DE" baseline="0" dirty="0" smtClean="0"/>
              <a:t>RDA </a:t>
            </a:r>
            <a:r>
              <a:rPr lang="de-DE" baseline="0" dirty="0" err="1" smtClean="0"/>
              <a:t>adoption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plans</a:t>
            </a:r>
            <a:r>
              <a:rPr lang="de-DE" baseline="0" dirty="0" smtClean="0"/>
              <a:t> at DKRZ: </a:t>
            </a:r>
          </a:p>
          <a:p>
            <a:endParaRPr lang="de-DE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Early </a:t>
            </a:r>
            <a:r>
              <a:rPr lang="de-DE" dirty="0" err="1" smtClean="0"/>
              <a:t>pid</a:t>
            </a:r>
            <a:r>
              <a:rPr lang="de-DE" dirty="0" smtClean="0"/>
              <a:t> </a:t>
            </a:r>
            <a:r>
              <a:rPr lang="de-DE" dirty="0" err="1" smtClean="0"/>
              <a:t>assignment</a:t>
            </a:r>
            <a:r>
              <a:rPr lang="de-DE" dirty="0" smtClean="0"/>
              <a:t> (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ingest</a:t>
            </a:r>
            <a:r>
              <a:rPr lang="de-DE" dirty="0" smtClean="0"/>
              <a:t> time) in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cylce</a:t>
            </a:r>
            <a:r>
              <a:rPr lang="de-DE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Back-</a:t>
            </a:r>
            <a:r>
              <a:rPr lang="de-DE" dirty="0" err="1" smtClean="0"/>
              <a:t>linking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late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coarse</a:t>
            </a:r>
            <a:r>
              <a:rPr lang="de-DE" baseline="0" dirty="0" smtClean="0"/>
              <a:t> granular)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citation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individual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entities</a:t>
            </a:r>
            <a:endParaRPr lang="de-DE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13C6E-8511-4D6A-B9C5-C2A642620A1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69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 rot="10800000">
            <a:off x="1831643" y="4256039"/>
            <a:ext cx="7312357" cy="22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>
            <a:off x="0" y="403176"/>
            <a:ext cx="7312357" cy="22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3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537615" cy="1440160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331913" y="2997201"/>
            <a:ext cx="6264423" cy="223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191"/>
                </a:solidFill>
              </a:defRPr>
            </a:lvl1pPr>
          </a:lstStyle>
          <a:p>
            <a:pPr lvl="0"/>
            <a:r>
              <a:rPr lang="de-DE" dirty="0" smtClean="0"/>
              <a:t>Untertitel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7620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76064"/>
          </a:xfrm>
          <a:prstGeom prst="rect">
            <a:avLst/>
          </a:prstGeom>
          <a:solidFill>
            <a:srgbClr val="F6F6F6"/>
          </a:solidFill>
        </p:spPr>
        <p:txBody>
          <a:bodyPr wrap="square" lIns="180000" rIns="180000"/>
          <a:lstStyle>
            <a:lvl1pPr algn="l">
              <a:defRPr sz="32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>
            <a:lvl1pPr marL="342900" indent="-342900">
              <a:buClr>
                <a:srgbClr val="005191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519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714500" indent="-342900">
              <a:buFont typeface="Wingdings" panose="05000000000000000000" pitchFamily="2" charset="2"/>
              <a:buChar char="§"/>
              <a:defRPr/>
            </a:lvl4pPr>
            <a:lvl5pPr marL="2171700" indent="-342900">
              <a:buFont typeface="Wingdings" panose="05000000000000000000" pitchFamily="2" charset="2"/>
              <a:buChar char="§"/>
              <a:defRPr/>
            </a:lvl5pPr>
            <a:lvl6pPr marL="2628900" indent="-342900">
              <a:buFont typeface="Wingdings" panose="05000000000000000000" pitchFamily="2" charset="2"/>
              <a:buChar char="§"/>
              <a:defRPr/>
            </a:lvl6pPr>
            <a:lvl7pPr marL="3086100" indent="-342900">
              <a:buFont typeface="Wingdings" panose="05000000000000000000" pitchFamily="2" charset="2"/>
              <a:buChar char="§"/>
              <a:defRPr/>
            </a:lvl7pPr>
            <a:lvl8pPr marL="3543300" indent="-342900">
              <a:buFont typeface="Wingdings" panose="05000000000000000000" pitchFamily="2" charset="2"/>
              <a:buChar char="§"/>
              <a:defRPr/>
            </a:lvl8pPr>
            <a:lvl9pPr marL="4000500" indent="-342900"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712" y="6597352"/>
            <a:ext cx="5184576" cy="260648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424" y="6597352"/>
            <a:ext cx="755576" cy="260648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65EE2753-C21E-46CB-9F8B-EB28DF58147F}" type="datetime1">
              <a:rPr lang="de-DE" smtClean="0"/>
              <a:pPr/>
              <a:t>08.06.2016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15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 rot="10800000">
            <a:off x="1831643" y="4256039"/>
            <a:ext cx="7312357" cy="22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>
            <a:off x="0" y="403176"/>
            <a:ext cx="7312357" cy="22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384" y="1772816"/>
            <a:ext cx="8603233" cy="1584176"/>
          </a:xfrm>
          <a:prstGeom prst="rect">
            <a:avLst/>
          </a:prstGeom>
        </p:spPr>
        <p:txBody>
          <a:bodyPr anchor="t"/>
          <a:lstStyle>
            <a:lvl1pPr algn="ctr">
              <a:defRPr sz="4400" b="0" cap="none" baseline="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6645" y="3645024"/>
            <a:ext cx="6390710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3200">
                <a:solidFill>
                  <a:srgbClr val="00519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712" y="6597352"/>
            <a:ext cx="5184576" cy="260648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424" y="6597352"/>
            <a:ext cx="755576" cy="260648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80FE1250-2B78-478B-8DA0-2EE587DCF89A}" type="datetime1">
              <a:rPr lang="de-DE" smtClean="0"/>
              <a:pPr/>
              <a:t>08.06.2016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98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76064"/>
          </a:xfrm>
          <a:prstGeom prst="rect">
            <a:avLst/>
          </a:prstGeom>
          <a:solidFill>
            <a:srgbClr val="F6F6F6"/>
          </a:solidFill>
        </p:spPr>
        <p:txBody>
          <a:bodyPr wrap="square" lIns="180000" rIns="180000"/>
          <a:lstStyle>
            <a:lvl1pPr algn="l">
              <a:defRPr sz="32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3898776" cy="5112568"/>
          </a:xfrm>
        </p:spPr>
        <p:txBody>
          <a:bodyPr anchor="ctr" anchorCtr="0"/>
          <a:lstStyle>
            <a:lvl1pPr marL="342900" indent="-342900">
              <a:buClr>
                <a:srgbClr val="005191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519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714500" indent="-342900">
              <a:buFont typeface="Wingdings" panose="05000000000000000000" pitchFamily="2" charset="2"/>
              <a:buChar char="§"/>
              <a:defRPr/>
            </a:lvl4pPr>
            <a:lvl5pPr marL="2171700" indent="-342900">
              <a:buFont typeface="Wingdings" panose="05000000000000000000" pitchFamily="2" charset="2"/>
              <a:buChar char="§"/>
              <a:defRPr/>
            </a:lvl5pPr>
            <a:lvl6pPr marL="2628900" indent="-342900">
              <a:buFont typeface="Wingdings" panose="05000000000000000000" pitchFamily="2" charset="2"/>
              <a:buChar char="§"/>
              <a:defRPr/>
            </a:lvl6pPr>
            <a:lvl7pPr marL="3086100" indent="-342900">
              <a:buFont typeface="Wingdings" panose="05000000000000000000" pitchFamily="2" charset="2"/>
              <a:buChar char="§"/>
              <a:defRPr/>
            </a:lvl7pPr>
            <a:lvl8pPr marL="3543300" indent="-342900">
              <a:buFont typeface="Wingdings" panose="05000000000000000000" pitchFamily="2" charset="2"/>
              <a:buChar char="§"/>
              <a:defRPr/>
            </a:lvl8pPr>
            <a:lvl9pPr marL="4000500" indent="-342900"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712" y="6597352"/>
            <a:ext cx="5184576" cy="260648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424" y="6597352"/>
            <a:ext cx="755576" cy="260648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65EE2753-C21E-46CB-9F8B-EB28DF58147F}" type="datetime1">
              <a:rPr lang="de-DE" smtClean="0"/>
              <a:pPr/>
              <a:t>08.06.2016</a:t>
            </a:fld>
            <a:endParaRPr lang="en-US" dirty="0"/>
          </a:p>
        </p:txBody>
      </p:sp>
      <p:sp>
        <p:nvSpPr>
          <p:cNvPr id="8" name="Inhaltsplatzhalter 2"/>
          <p:cNvSpPr>
            <a:spLocks noGrp="1"/>
          </p:cNvSpPr>
          <p:nvPr>
            <p:ph idx="13"/>
          </p:nvPr>
        </p:nvSpPr>
        <p:spPr>
          <a:xfrm>
            <a:off x="4716016" y="1196752"/>
            <a:ext cx="3898776" cy="5112568"/>
          </a:xfrm>
        </p:spPr>
        <p:txBody>
          <a:bodyPr anchor="ctr" anchorCtr="0"/>
          <a:lstStyle>
            <a:lvl1pPr marL="342900" indent="-342900">
              <a:buClr>
                <a:srgbClr val="005191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519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714500" indent="-342900">
              <a:buFont typeface="Wingdings" panose="05000000000000000000" pitchFamily="2" charset="2"/>
              <a:buChar char="§"/>
              <a:defRPr/>
            </a:lvl4pPr>
            <a:lvl5pPr marL="2171700" indent="-342900">
              <a:buFont typeface="Wingdings" panose="05000000000000000000" pitchFamily="2" charset="2"/>
              <a:buChar char="§"/>
              <a:defRPr/>
            </a:lvl5pPr>
            <a:lvl6pPr marL="2628900" indent="-342900">
              <a:buFont typeface="Wingdings" panose="05000000000000000000" pitchFamily="2" charset="2"/>
              <a:buChar char="§"/>
              <a:defRPr/>
            </a:lvl6pPr>
            <a:lvl7pPr marL="3086100" indent="-342900">
              <a:buFont typeface="Wingdings" panose="05000000000000000000" pitchFamily="2" charset="2"/>
              <a:buChar char="§"/>
              <a:defRPr/>
            </a:lvl7pPr>
            <a:lvl8pPr marL="3543300" indent="-342900">
              <a:buFont typeface="Wingdings" panose="05000000000000000000" pitchFamily="2" charset="2"/>
              <a:buChar char="§"/>
              <a:defRPr/>
            </a:lvl8pPr>
            <a:lvl9pPr marL="4000500" indent="-342900"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52255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712" y="6597352"/>
            <a:ext cx="5184576" cy="260648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424" y="6597352"/>
            <a:ext cx="755576" cy="260648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C376EBBF-C1B0-4738-B954-6A9BF6CD0A98}" type="datetime1">
              <a:rPr lang="de-DE" smtClean="0"/>
              <a:pPr/>
              <a:t>08.06.2016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70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mit 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 rot="10800000">
            <a:off x="1831643" y="4256039"/>
            <a:ext cx="7312357" cy="22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>
            <a:off x="0" y="403176"/>
            <a:ext cx="7312357" cy="22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712" y="6597352"/>
            <a:ext cx="5184576" cy="260648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424" y="6597352"/>
            <a:ext cx="755576" cy="260648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61ABDCF9-B5A7-4032-B469-3A20FFA1E3FF}" type="datetime1">
              <a:rPr lang="de-DE" smtClean="0"/>
              <a:pPr/>
              <a:t>08.06.2016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5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621" y="37412"/>
            <a:ext cx="958032" cy="257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107504" y="6597352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rPr>
              <a:t>Stephan</a:t>
            </a:r>
            <a:r>
              <a:rPr lang="de-DE" sz="11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rPr>
              <a:t> Kindermann </a:t>
            </a:r>
            <a:r>
              <a:rPr lang="de-DE" sz="1100" dirty="0" smtClean="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rPr>
              <a:t>(DKRZ)</a:t>
            </a:r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ea typeface="CMU Bright" pitchFamily="50" charset="0"/>
              <a:cs typeface="CMU Br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95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7" r:id="rId4"/>
    <p:sldLayoutId id="2147483655" r:id="rId5"/>
    <p:sldLayoutId id="2147483656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32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28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24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3pPr>
      <a:lvl4pPr marL="17145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20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4pPr>
      <a:lvl5pPr marL="21717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20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5pPr>
      <a:lvl6pPr marL="22860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sgf-data.dkrz.de/search/esgf-dkrz/?project=CMIP5&amp;model=MPI-ESM-P&amp;experiment=1pctCO2&amp;time_frequency=fx&amp;realm=ocean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sgf-data.dkrz.de/search/esgf-dkrz/?project=obs4MIPs&amp;institute=FUB-DWD&amp;source_id=SSMI-MERIS&amp;variable=prw&amp;time_frequency=mon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github.com/EUDAT-B2SAFE/B2HAND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564904"/>
            <a:ext cx="8892480" cy="936104"/>
          </a:xfrm>
        </p:spPr>
        <p:txBody>
          <a:bodyPr/>
          <a:lstStyle/>
          <a:p>
            <a:r>
              <a:rPr lang="de-DE" dirty="0" smtClean="0"/>
              <a:t>CMIP6 / ENES Data TF Meeting: DKRZ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2591780" y="3429000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DKRZ RM-ODP 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Status </a:t>
            </a:r>
            <a:r>
              <a:rPr lang="de-DE" dirty="0" err="1" smtClean="0"/>
              <a:t>Developments</a:t>
            </a:r>
            <a:r>
              <a:rPr lang="de-DE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CMIP6 PID Integration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CMIP6+ Data </a:t>
            </a:r>
            <a:r>
              <a:rPr lang="de-DE" dirty="0" err="1" smtClean="0"/>
              <a:t>Ingest</a:t>
            </a: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QA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Collection </a:t>
            </a:r>
            <a:r>
              <a:rPr lang="de-DE" dirty="0" err="1" smtClean="0"/>
              <a:t>of</a:t>
            </a:r>
            <a:r>
              <a:rPr lang="de-DE" dirty="0" smtClean="0"/>
              <a:t> open </a:t>
            </a:r>
            <a:r>
              <a:rPr lang="de-DE" dirty="0" err="1" smtClean="0"/>
              <a:t>issues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8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Gerade Verbindung mit Pfeil 112"/>
          <p:cNvCxnSpPr/>
          <p:nvPr/>
        </p:nvCxnSpPr>
        <p:spPr>
          <a:xfrm>
            <a:off x="6642234" y="1273062"/>
            <a:ext cx="60766" cy="345638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DKRZ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ingest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national CMIP6+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pool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EE2753-C21E-46CB-9F8B-EB28DF58147F}" type="datetime1">
              <a:rPr lang="de-DE" smtClean="0"/>
              <a:pPr/>
              <a:t>08.06.2016</a:t>
            </a:fld>
            <a:endParaRPr lang="en-US" dirty="0"/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507855" y="1714494"/>
            <a:ext cx="269782" cy="406509"/>
            <a:chOff x="567" y="981"/>
            <a:chExt cx="363" cy="544"/>
          </a:xfrm>
        </p:grpSpPr>
        <p:sp>
          <p:nvSpPr>
            <p:cNvPr id="7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4" name="Gefaltete Ecke 13"/>
          <p:cNvSpPr/>
          <p:nvPr/>
        </p:nvSpPr>
        <p:spPr>
          <a:xfrm>
            <a:off x="2674113" y="1776099"/>
            <a:ext cx="706339" cy="657364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800" dirty="0" smtClean="0"/>
              <a:t>Submission form</a:t>
            </a:r>
          </a:p>
          <a:p>
            <a:r>
              <a:rPr lang="de-DE" sz="800" dirty="0" smtClean="0"/>
              <a:t>---</a:t>
            </a:r>
          </a:p>
          <a:p>
            <a:r>
              <a:rPr lang="de-DE" sz="800" dirty="0" smtClean="0"/>
              <a:t>---</a:t>
            </a:r>
          </a:p>
        </p:txBody>
      </p:sp>
      <p:sp>
        <p:nvSpPr>
          <p:cNvPr id="15" name="Zylinder 14"/>
          <p:cNvSpPr/>
          <p:nvPr/>
        </p:nvSpPr>
        <p:spPr>
          <a:xfrm>
            <a:off x="2638039" y="2782556"/>
            <a:ext cx="815389" cy="659925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 err="1"/>
              <a:t>j</a:t>
            </a:r>
            <a:r>
              <a:rPr lang="de-DE" sz="1100" dirty="0" err="1" smtClean="0"/>
              <a:t>son</a:t>
            </a:r>
            <a:endParaRPr lang="de-DE" sz="1100" dirty="0" smtClean="0"/>
          </a:p>
          <a:p>
            <a:pPr algn="ctr"/>
            <a:r>
              <a:rPr lang="de-DE" sz="1100" dirty="0" err="1"/>
              <a:t>r</a:t>
            </a:r>
            <a:r>
              <a:rPr lang="de-DE" sz="1100" dirty="0" err="1" smtClean="0"/>
              <a:t>epo</a:t>
            </a:r>
            <a:r>
              <a:rPr lang="de-DE" sz="1100" dirty="0" smtClean="0"/>
              <a:t> /</a:t>
            </a:r>
            <a:r>
              <a:rPr lang="de-DE" sz="1100" dirty="0" err="1" smtClean="0"/>
              <a:t>db</a:t>
            </a:r>
            <a:endParaRPr lang="de-DE" sz="1100" dirty="0"/>
          </a:p>
        </p:txBody>
      </p:sp>
      <p:sp>
        <p:nvSpPr>
          <p:cNvPr id="16" name="Flussdiagramm: Alternativer Prozess 15"/>
          <p:cNvSpPr/>
          <p:nvPr/>
        </p:nvSpPr>
        <p:spPr>
          <a:xfrm>
            <a:off x="2612014" y="1078577"/>
            <a:ext cx="1080120" cy="44573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Tickting</a:t>
            </a:r>
            <a:endParaRPr lang="de-DE" sz="1200" dirty="0" smtClean="0"/>
          </a:p>
          <a:p>
            <a:pPr algn="ctr"/>
            <a:r>
              <a:rPr lang="de-DE" sz="1200" dirty="0" smtClean="0"/>
              <a:t>System</a:t>
            </a:r>
            <a:endParaRPr lang="de-DE" sz="1200" dirty="0"/>
          </a:p>
        </p:txBody>
      </p:sp>
      <p:sp>
        <p:nvSpPr>
          <p:cNvPr id="17" name="Textfeld 16"/>
          <p:cNvSpPr txBox="1"/>
          <p:nvPr/>
        </p:nvSpPr>
        <p:spPr>
          <a:xfrm>
            <a:off x="107504" y="138581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Data </a:t>
            </a:r>
            <a:r>
              <a:rPr lang="de-DE" sz="1200" dirty="0" err="1" smtClean="0"/>
              <a:t>provider</a:t>
            </a:r>
            <a:endParaRPr lang="de-DE" sz="1200" dirty="0"/>
          </a:p>
        </p:txBody>
      </p:sp>
      <p:grpSp>
        <p:nvGrpSpPr>
          <p:cNvPr id="18" name="Group 44"/>
          <p:cNvGrpSpPr>
            <a:grpSpLocks/>
          </p:cNvGrpSpPr>
          <p:nvPr/>
        </p:nvGrpSpPr>
        <p:grpSpPr bwMode="auto">
          <a:xfrm>
            <a:off x="6515847" y="1696858"/>
            <a:ext cx="269782" cy="406509"/>
            <a:chOff x="567" y="981"/>
            <a:chExt cx="363" cy="544"/>
          </a:xfrm>
        </p:grpSpPr>
        <p:sp>
          <p:nvSpPr>
            <p:cNvPr id="19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0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cxnSp>
        <p:nvCxnSpPr>
          <p:cNvPr id="30" name="Gerade Verbindung mit Pfeil 29"/>
          <p:cNvCxnSpPr>
            <a:stCxn id="14" idx="2"/>
            <a:endCxn id="15" idx="1"/>
          </p:cNvCxnSpPr>
          <p:nvPr/>
        </p:nvCxnSpPr>
        <p:spPr>
          <a:xfrm>
            <a:off x="3027283" y="2433463"/>
            <a:ext cx="18451" cy="34909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4143775" y="1738364"/>
            <a:ext cx="1651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Form </a:t>
            </a:r>
            <a:r>
              <a:rPr lang="de-DE" sz="1200" dirty="0" err="1" smtClean="0"/>
              <a:t>validation</a:t>
            </a:r>
            <a:endParaRPr lang="de-DE" sz="1200" dirty="0"/>
          </a:p>
        </p:txBody>
      </p:sp>
      <p:cxnSp>
        <p:nvCxnSpPr>
          <p:cNvPr id="34" name="Gerade Verbindung mit Pfeil 33"/>
          <p:cNvCxnSpPr>
            <a:stCxn id="32" idx="1"/>
          </p:cNvCxnSpPr>
          <p:nvPr/>
        </p:nvCxnSpPr>
        <p:spPr>
          <a:xfrm flipH="1" flipV="1">
            <a:off x="3709088" y="1344155"/>
            <a:ext cx="434687" cy="5327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16" idx="1"/>
          </p:cNvCxnSpPr>
          <p:nvPr/>
        </p:nvCxnSpPr>
        <p:spPr>
          <a:xfrm flipH="1">
            <a:off x="1187625" y="1301444"/>
            <a:ext cx="1424389" cy="6423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3" name="Group 44"/>
          <p:cNvGrpSpPr>
            <a:grpSpLocks/>
          </p:cNvGrpSpPr>
          <p:nvPr/>
        </p:nvGrpSpPr>
        <p:grpSpPr bwMode="auto">
          <a:xfrm>
            <a:off x="442176" y="3878785"/>
            <a:ext cx="269782" cy="406509"/>
            <a:chOff x="567" y="981"/>
            <a:chExt cx="363" cy="544"/>
          </a:xfrm>
        </p:grpSpPr>
        <p:sp>
          <p:nvSpPr>
            <p:cNvPr id="44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9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0" name="Textfeld 49"/>
          <p:cNvSpPr txBox="1"/>
          <p:nvPr/>
        </p:nvSpPr>
        <p:spPr>
          <a:xfrm>
            <a:off x="177088" y="317694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CMIP6+ Data </a:t>
            </a:r>
            <a:r>
              <a:rPr lang="de-DE" sz="1200" dirty="0" err="1" smtClean="0"/>
              <a:t>pool</a:t>
            </a:r>
            <a:r>
              <a:rPr lang="de-DE" sz="1200" dirty="0" smtClean="0"/>
              <a:t> </a:t>
            </a:r>
            <a:r>
              <a:rPr lang="de-DE" sz="1200" dirty="0" err="1" smtClean="0"/>
              <a:t>ingest</a:t>
            </a:r>
            <a:r>
              <a:rPr lang="de-DE" sz="1200" dirty="0" smtClean="0"/>
              <a:t>  </a:t>
            </a:r>
            <a:r>
              <a:rPr lang="de-DE" sz="1200" dirty="0" err="1" smtClean="0"/>
              <a:t>requestor</a:t>
            </a:r>
            <a:endParaRPr lang="de-DE" sz="1200" dirty="0"/>
          </a:p>
        </p:txBody>
      </p:sp>
      <p:sp>
        <p:nvSpPr>
          <p:cNvPr id="51" name="Gefaltete Ecke 50"/>
          <p:cNvSpPr/>
          <p:nvPr/>
        </p:nvSpPr>
        <p:spPr>
          <a:xfrm>
            <a:off x="2650109" y="3687650"/>
            <a:ext cx="706339" cy="657364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800" dirty="0" smtClean="0"/>
              <a:t>Request</a:t>
            </a:r>
          </a:p>
          <a:p>
            <a:r>
              <a:rPr lang="de-DE" sz="800" dirty="0" smtClean="0"/>
              <a:t>form</a:t>
            </a:r>
          </a:p>
          <a:p>
            <a:r>
              <a:rPr lang="de-DE" sz="800" dirty="0" smtClean="0"/>
              <a:t>---</a:t>
            </a:r>
          </a:p>
          <a:p>
            <a:r>
              <a:rPr lang="de-DE" sz="800" dirty="0" smtClean="0"/>
              <a:t>---</a:t>
            </a:r>
          </a:p>
        </p:txBody>
      </p:sp>
      <p:cxnSp>
        <p:nvCxnSpPr>
          <p:cNvPr id="52" name="Gerade Verbindung mit Pfeil 51"/>
          <p:cNvCxnSpPr>
            <a:stCxn id="15" idx="3"/>
            <a:endCxn id="51" idx="0"/>
          </p:cNvCxnSpPr>
          <p:nvPr/>
        </p:nvCxnSpPr>
        <p:spPr>
          <a:xfrm flipH="1">
            <a:off x="3003279" y="3442481"/>
            <a:ext cx="42455" cy="2451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>
          <a:xfrm>
            <a:off x="1331640" y="2104781"/>
            <a:ext cx="1306399" cy="1622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14" idx="0"/>
          </p:cNvCxnSpPr>
          <p:nvPr/>
        </p:nvCxnSpPr>
        <p:spPr>
          <a:xfrm flipV="1">
            <a:off x="3027283" y="1524311"/>
            <a:ext cx="0" cy="2517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>
            <a:off x="1486698" y="4000110"/>
            <a:ext cx="1151341" cy="1622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32" idx="1"/>
          </p:cNvCxnSpPr>
          <p:nvPr/>
        </p:nvCxnSpPr>
        <p:spPr>
          <a:xfrm flipH="1">
            <a:off x="3470383" y="1876864"/>
            <a:ext cx="673392" cy="92993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4139952" y="2427975"/>
            <a:ext cx="1651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Data </a:t>
            </a:r>
            <a:r>
              <a:rPr lang="de-DE" sz="1200" dirty="0" err="1" smtClean="0"/>
              <a:t>ingest</a:t>
            </a:r>
            <a:r>
              <a:rPr lang="de-DE" sz="1200" dirty="0" smtClean="0"/>
              <a:t> / </a:t>
            </a:r>
            <a:r>
              <a:rPr lang="de-DE" sz="1200" dirty="0" err="1" smtClean="0"/>
              <a:t>removal</a:t>
            </a:r>
            <a:endParaRPr lang="de-DE" sz="1200" dirty="0"/>
          </a:p>
        </p:txBody>
      </p:sp>
      <p:cxnSp>
        <p:nvCxnSpPr>
          <p:cNvPr id="67" name="Gerade Verbindung mit Pfeil 66"/>
          <p:cNvCxnSpPr>
            <a:stCxn id="66" idx="1"/>
          </p:cNvCxnSpPr>
          <p:nvPr/>
        </p:nvCxnSpPr>
        <p:spPr>
          <a:xfrm flipH="1">
            <a:off x="3491880" y="2566475"/>
            <a:ext cx="648072" cy="36848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feld 69"/>
          <p:cNvSpPr txBox="1"/>
          <p:nvPr/>
        </p:nvSpPr>
        <p:spPr>
          <a:xfrm>
            <a:off x="4136669" y="2976236"/>
            <a:ext cx="1651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Data </a:t>
            </a:r>
            <a:r>
              <a:rPr lang="de-DE" sz="1200" dirty="0" err="1" smtClean="0"/>
              <a:t>quality</a:t>
            </a:r>
            <a:r>
              <a:rPr lang="de-DE" sz="1200" dirty="0" smtClean="0"/>
              <a:t> </a:t>
            </a:r>
            <a:r>
              <a:rPr lang="de-DE" sz="1200" dirty="0" err="1" smtClean="0"/>
              <a:t>assurance</a:t>
            </a:r>
            <a:endParaRPr lang="de-DE" sz="1200" dirty="0"/>
          </a:p>
        </p:txBody>
      </p:sp>
      <p:sp>
        <p:nvSpPr>
          <p:cNvPr id="71" name="Textfeld 70"/>
          <p:cNvSpPr txBox="1"/>
          <p:nvPr/>
        </p:nvSpPr>
        <p:spPr>
          <a:xfrm>
            <a:off x="4176422" y="3496507"/>
            <a:ext cx="2411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Data </a:t>
            </a:r>
            <a:r>
              <a:rPr lang="de-DE" sz="1200" dirty="0" err="1" smtClean="0"/>
              <a:t>publication</a:t>
            </a:r>
            <a:r>
              <a:rPr lang="de-DE" sz="1200" dirty="0" smtClean="0"/>
              <a:t> / </a:t>
            </a:r>
            <a:r>
              <a:rPr lang="de-DE" sz="1200" dirty="0" err="1" smtClean="0"/>
              <a:t>registration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cxnSp>
        <p:nvCxnSpPr>
          <p:cNvPr id="72" name="Gerade Verbindung mit Pfeil 71"/>
          <p:cNvCxnSpPr>
            <a:stCxn id="70" idx="1"/>
          </p:cNvCxnSpPr>
          <p:nvPr/>
        </p:nvCxnSpPr>
        <p:spPr>
          <a:xfrm flipH="1">
            <a:off x="3488597" y="3114736"/>
            <a:ext cx="648072" cy="6643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44"/>
          <p:cNvGrpSpPr>
            <a:grpSpLocks/>
          </p:cNvGrpSpPr>
          <p:nvPr/>
        </p:nvGrpSpPr>
        <p:grpSpPr bwMode="auto">
          <a:xfrm>
            <a:off x="6515475" y="2298465"/>
            <a:ext cx="269782" cy="406509"/>
            <a:chOff x="567" y="981"/>
            <a:chExt cx="363" cy="544"/>
          </a:xfrm>
        </p:grpSpPr>
        <p:sp>
          <p:nvSpPr>
            <p:cNvPr id="75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6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7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8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9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0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81" name="Textfeld 80"/>
          <p:cNvSpPr txBox="1"/>
          <p:nvPr/>
        </p:nvSpPr>
        <p:spPr>
          <a:xfrm>
            <a:off x="4223195" y="3823277"/>
            <a:ext cx="2411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Data </a:t>
            </a:r>
            <a:r>
              <a:rPr lang="de-DE" sz="1200" dirty="0" err="1" smtClean="0"/>
              <a:t>archival</a:t>
            </a:r>
            <a:endParaRPr lang="de-DE" sz="1200" dirty="0"/>
          </a:p>
        </p:txBody>
      </p:sp>
      <p:cxnSp>
        <p:nvCxnSpPr>
          <p:cNvPr id="82" name="Gerade Verbindung mit Pfeil 81"/>
          <p:cNvCxnSpPr>
            <a:stCxn id="71" idx="1"/>
          </p:cNvCxnSpPr>
          <p:nvPr/>
        </p:nvCxnSpPr>
        <p:spPr>
          <a:xfrm flipH="1" flipV="1">
            <a:off x="3495757" y="3316298"/>
            <a:ext cx="680665" cy="31870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/>
          <p:nvPr/>
        </p:nvCxnSpPr>
        <p:spPr>
          <a:xfrm flipH="1" flipV="1">
            <a:off x="3380453" y="3434626"/>
            <a:ext cx="757857" cy="51178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/>
          <p:nvPr/>
        </p:nvCxnSpPr>
        <p:spPr>
          <a:xfrm>
            <a:off x="3203848" y="3442481"/>
            <a:ext cx="3096344" cy="23851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8" name="Textfeld 87"/>
          <p:cNvSpPr txBox="1"/>
          <p:nvPr/>
        </p:nvSpPr>
        <p:spPr>
          <a:xfrm>
            <a:off x="6435153" y="580526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Complete</a:t>
            </a:r>
            <a:r>
              <a:rPr lang="de-DE" sz="1200" dirty="0" smtClean="0"/>
              <a:t> </a:t>
            </a:r>
            <a:r>
              <a:rPr lang="de-DE" sz="1200" dirty="0" err="1" smtClean="0"/>
              <a:t>data</a:t>
            </a:r>
            <a:r>
              <a:rPr lang="de-DE" sz="1200" dirty="0" smtClean="0"/>
              <a:t> </a:t>
            </a:r>
            <a:r>
              <a:rPr lang="de-DE" sz="1200" dirty="0" err="1" smtClean="0"/>
              <a:t>ingest</a:t>
            </a:r>
            <a:r>
              <a:rPr lang="de-DE" sz="1200" dirty="0" smtClean="0"/>
              <a:t> </a:t>
            </a:r>
            <a:r>
              <a:rPr lang="de-DE" sz="1200" dirty="0" err="1" smtClean="0"/>
              <a:t>provenance</a:t>
            </a:r>
            <a:r>
              <a:rPr lang="de-DE" sz="1200" dirty="0" smtClean="0"/>
              <a:t> </a:t>
            </a:r>
            <a:r>
              <a:rPr lang="de-DE" sz="1200" dirty="0" err="1" smtClean="0"/>
              <a:t>available</a:t>
            </a:r>
            <a:r>
              <a:rPr lang="de-DE" sz="1200" dirty="0" smtClean="0"/>
              <a:t> </a:t>
            </a:r>
            <a:r>
              <a:rPr lang="de-DE" sz="1200" dirty="0" err="1" smtClean="0"/>
              <a:t>for</a:t>
            </a:r>
            <a:r>
              <a:rPr lang="de-DE" sz="1200" dirty="0" smtClean="0"/>
              <a:t> </a:t>
            </a:r>
            <a:r>
              <a:rPr lang="de-DE" sz="1200" dirty="0" err="1" smtClean="0"/>
              <a:t>data</a:t>
            </a:r>
            <a:r>
              <a:rPr lang="de-DE" sz="1200" dirty="0" smtClean="0"/>
              <a:t> in CMIP6+ </a:t>
            </a:r>
            <a:r>
              <a:rPr lang="de-DE" sz="1200" dirty="0" err="1" smtClean="0"/>
              <a:t>data</a:t>
            </a:r>
            <a:r>
              <a:rPr lang="de-DE" sz="1200" dirty="0" smtClean="0"/>
              <a:t> </a:t>
            </a:r>
            <a:r>
              <a:rPr lang="de-DE" sz="1200" dirty="0" err="1" smtClean="0"/>
              <a:t>pool</a:t>
            </a:r>
            <a:endParaRPr lang="de-DE" sz="1200" dirty="0" smtClean="0"/>
          </a:p>
          <a:p>
            <a:r>
              <a:rPr lang="de-DE" sz="1200" dirty="0" smtClean="0">
                <a:sym typeface="Wingdings" panose="05000000000000000000" pitchFamily="2" charset="2"/>
              </a:rPr>
              <a:t> (W3C PROV </a:t>
            </a:r>
            <a:r>
              <a:rPr lang="de-DE" sz="1200" dirty="0" err="1" smtClean="0">
                <a:sym typeface="Wingdings" panose="05000000000000000000" pitchFamily="2" charset="2"/>
              </a:rPr>
              <a:t>representation</a:t>
            </a:r>
            <a:r>
              <a:rPr lang="de-DE" sz="1200" dirty="0" smtClean="0">
                <a:sym typeface="Wingdings" panose="05000000000000000000" pitchFamily="2" charset="2"/>
              </a:rPr>
              <a:t>)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grpSp>
        <p:nvGrpSpPr>
          <p:cNvPr id="91" name="Group 44"/>
          <p:cNvGrpSpPr>
            <a:grpSpLocks/>
          </p:cNvGrpSpPr>
          <p:nvPr/>
        </p:nvGrpSpPr>
        <p:grpSpPr bwMode="auto">
          <a:xfrm>
            <a:off x="6544220" y="2846726"/>
            <a:ext cx="269782" cy="406509"/>
            <a:chOff x="567" y="981"/>
            <a:chExt cx="363" cy="544"/>
          </a:xfrm>
        </p:grpSpPr>
        <p:sp>
          <p:nvSpPr>
            <p:cNvPr id="92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3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4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5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6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7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98" name="Group 44"/>
          <p:cNvGrpSpPr>
            <a:grpSpLocks/>
          </p:cNvGrpSpPr>
          <p:nvPr/>
        </p:nvGrpSpPr>
        <p:grpSpPr bwMode="auto">
          <a:xfrm>
            <a:off x="6568109" y="3366997"/>
            <a:ext cx="269782" cy="406509"/>
            <a:chOff x="567" y="981"/>
            <a:chExt cx="363" cy="544"/>
          </a:xfrm>
        </p:grpSpPr>
        <p:sp>
          <p:nvSpPr>
            <p:cNvPr id="99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0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1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2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3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4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05" name="Group 44"/>
          <p:cNvGrpSpPr>
            <a:grpSpLocks/>
          </p:cNvGrpSpPr>
          <p:nvPr/>
        </p:nvGrpSpPr>
        <p:grpSpPr bwMode="auto">
          <a:xfrm>
            <a:off x="6571315" y="3878784"/>
            <a:ext cx="269782" cy="406509"/>
            <a:chOff x="567" y="981"/>
            <a:chExt cx="363" cy="544"/>
          </a:xfrm>
        </p:grpSpPr>
        <p:sp>
          <p:nvSpPr>
            <p:cNvPr id="106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7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8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9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0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1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cxnSp>
        <p:nvCxnSpPr>
          <p:cNvPr id="114" name="Gerade Verbindung mit Pfeil 113"/>
          <p:cNvCxnSpPr/>
          <p:nvPr/>
        </p:nvCxnSpPr>
        <p:spPr>
          <a:xfrm flipH="1">
            <a:off x="3356448" y="1524311"/>
            <a:ext cx="207441" cy="1282489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Textfeld 116"/>
          <p:cNvSpPr txBox="1"/>
          <p:nvPr/>
        </p:nvSpPr>
        <p:spPr>
          <a:xfrm>
            <a:off x="107503" y="4904292"/>
            <a:ext cx="4029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Status: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smtClean="0"/>
              <a:t>Core </a:t>
            </a:r>
            <a:r>
              <a:rPr lang="de-DE" sz="1200" dirty="0" err="1" smtClean="0"/>
              <a:t>system</a:t>
            </a:r>
            <a:r>
              <a:rPr lang="de-DE" sz="1200" dirty="0" smtClean="0"/>
              <a:t> in </a:t>
            </a:r>
            <a:r>
              <a:rPr lang="de-DE" sz="1200" dirty="0" err="1" smtClean="0"/>
              <a:t>place</a:t>
            </a:r>
            <a:r>
              <a:rPr lang="de-DE" sz="1200" dirty="0" smtClean="0"/>
              <a:t> (</a:t>
            </a:r>
            <a:r>
              <a:rPr lang="de-DE" sz="1200" dirty="0" err="1" smtClean="0"/>
              <a:t>repo</a:t>
            </a:r>
            <a:r>
              <a:rPr lang="de-DE" sz="1200" dirty="0" smtClean="0"/>
              <a:t>, form </a:t>
            </a:r>
            <a:r>
              <a:rPr lang="de-DE" sz="1200" dirty="0" err="1" smtClean="0"/>
              <a:t>system</a:t>
            </a:r>
            <a:r>
              <a:rPr lang="de-DE" sz="1200" dirty="0" smtClean="0"/>
              <a:t>, different APIs)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smtClean="0"/>
              <a:t>Next: </a:t>
            </a:r>
            <a:r>
              <a:rPr lang="de-DE" sz="1200" dirty="0" err="1" smtClean="0"/>
              <a:t>stepwise</a:t>
            </a:r>
            <a:r>
              <a:rPr lang="de-DE" sz="1200" dirty="0" smtClean="0"/>
              <a:t> </a:t>
            </a:r>
            <a:r>
              <a:rPr lang="de-DE" sz="1200" dirty="0" err="1" smtClean="0"/>
              <a:t>integrate</a:t>
            </a:r>
            <a:r>
              <a:rPr lang="de-DE" sz="1200" dirty="0" smtClean="0"/>
              <a:t> in operational </a:t>
            </a:r>
            <a:r>
              <a:rPr lang="de-DE" sz="1200" dirty="0" err="1" smtClean="0"/>
              <a:t>workflow</a:t>
            </a:r>
            <a:r>
              <a:rPr lang="de-DE" sz="1200" dirty="0" smtClean="0"/>
              <a:t> – parallel </a:t>
            </a:r>
            <a:r>
              <a:rPr lang="de-DE" sz="1200" dirty="0" err="1" smtClean="0"/>
              <a:t>development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missing</a:t>
            </a:r>
            <a:r>
              <a:rPr lang="de-DE" sz="1200" dirty="0" smtClean="0"/>
              <a:t> </a:t>
            </a:r>
            <a:r>
              <a:rPr lang="de-DE" sz="1200" dirty="0" err="1" smtClean="0"/>
              <a:t>integration</a:t>
            </a:r>
            <a:r>
              <a:rPr lang="de-DE" sz="1200" dirty="0" smtClean="0"/>
              <a:t> </a:t>
            </a:r>
            <a:r>
              <a:rPr lang="de-DE" sz="1200" dirty="0" err="1" smtClean="0"/>
              <a:t>pieces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cxnSp>
        <p:nvCxnSpPr>
          <p:cNvPr id="118" name="Gerade Verbindung mit Pfeil 117"/>
          <p:cNvCxnSpPr>
            <a:stCxn id="66" idx="1"/>
            <a:endCxn id="32" idx="1"/>
          </p:cNvCxnSpPr>
          <p:nvPr/>
        </p:nvCxnSpPr>
        <p:spPr>
          <a:xfrm flipV="1">
            <a:off x="4139952" y="1876864"/>
            <a:ext cx="3823" cy="68961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2" name="Gerade Verbindung mit Pfeil 121"/>
          <p:cNvCxnSpPr>
            <a:stCxn id="70" idx="1"/>
            <a:endCxn id="66" idx="1"/>
          </p:cNvCxnSpPr>
          <p:nvPr/>
        </p:nvCxnSpPr>
        <p:spPr>
          <a:xfrm flipV="1">
            <a:off x="4136669" y="2566475"/>
            <a:ext cx="3283" cy="5482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5" name="Gerade Verbindung mit Pfeil 124"/>
          <p:cNvCxnSpPr/>
          <p:nvPr/>
        </p:nvCxnSpPr>
        <p:spPr>
          <a:xfrm flipV="1">
            <a:off x="4142133" y="3112518"/>
            <a:ext cx="3283" cy="5482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6" name="Gerade Verbindung mit Pfeil 125"/>
          <p:cNvCxnSpPr>
            <a:endCxn id="71" idx="1"/>
          </p:cNvCxnSpPr>
          <p:nvPr/>
        </p:nvCxnSpPr>
        <p:spPr>
          <a:xfrm flipV="1">
            <a:off x="4176422" y="3635007"/>
            <a:ext cx="0" cy="3114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8" name="Zylinder 127"/>
          <p:cNvSpPr/>
          <p:nvPr/>
        </p:nvSpPr>
        <p:spPr>
          <a:xfrm>
            <a:off x="7596337" y="1968114"/>
            <a:ext cx="792088" cy="1464836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CMIP6+</a:t>
            </a:r>
          </a:p>
          <a:p>
            <a:pPr algn="ctr"/>
            <a:r>
              <a:rPr lang="de-DE" sz="1100" dirty="0" smtClean="0"/>
              <a:t>Data </a:t>
            </a:r>
            <a:r>
              <a:rPr lang="de-DE" sz="1100" dirty="0" err="1" smtClean="0"/>
              <a:t>pool</a:t>
            </a:r>
            <a:endParaRPr lang="de-DE" sz="1100" dirty="0"/>
          </a:p>
        </p:txBody>
      </p:sp>
      <p:cxnSp>
        <p:nvCxnSpPr>
          <p:cNvPr id="132" name="Gerade Verbindung mit Pfeil 131"/>
          <p:cNvCxnSpPr/>
          <p:nvPr/>
        </p:nvCxnSpPr>
        <p:spPr>
          <a:xfrm>
            <a:off x="6841097" y="2501720"/>
            <a:ext cx="7552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4" name="Gerade Verbindung mit Pfeil 143"/>
          <p:cNvCxnSpPr/>
          <p:nvPr/>
        </p:nvCxnSpPr>
        <p:spPr>
          <a:xfrm flipH="1">
            <a:off x="6746371" y="3176946"/>
            <a:ext cx="1246010" cy="2556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6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</a:t>
            </a:r>
            <a:r>
              <a:rPr lang="de-DE" dirty="0" err="1" smtClean="0"/>
              <a:t>Issues</a:t>
            </a:r>
            <a:r>
              <a:rPr lang="de-DE" dirty="0" smtClean="0"/>
              <a:t> Collection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IS-ENES User Support </a:t>
            </a:r>
            <a:r>
              <a:rPr lang="de-DE" sz="1200" dirty="0" err="1" smtClean="0"/>
              <a:t>for</a:t>
            </a:r>
            <a:r>
              <a:rPr lang="de-DE" sz="1200" dirty="0" smtClean="0"/>
              <a:t> CMIP6 (</a:t>
            </a:r>
            <a:r>
              <a:rPr lang="de-DE" sz="1200" dirty="0" err="1" smtClean="0"/>
              <a:t>general</a:t>
            </a:r>
            <a:r>
              <a:rPr lang="de-DE" sz="1200" dirty="0" smtClean="0"/>
              <a:t> + </a:t>
            </a:r>
            <a:r>
              <a:rPr lang="de-DE" sz="1200" dirty="0" err="1" smtClean="0"/>
              <a:t>scientific</a:t>
            </a:r>
            <a:r>
              <a:rPr lang="de-DE" sz="1200" dirty="0" smtClean="0"/>
              <a:t>)</a:t>
            </a:r>
          </a:p>
          <a:p>
            <a:r>
              <a:rPr lang="de-DE" sz="1200" dirty="0" smtClean="0"/>
              <a:t>CDNOT </a:t>
            </a:r>
            <a:r>
              <a:rPr lang="de-DE" sz="1200" dirty="0" err="1" smtClean="0"/>
              <a:t>related</a:t>
            </a:r>
            <a:r>
              <a:rPr lang="de-DE" sz="1200" dirty="0" smtClean="0"/>
              <a:t>:</a:t>
            </a:r>
          </a:p>
          <a:p>
            <a:pPr lvl="1"/>
            <a:r>
              <a:rPr lang="de-DE" sz="800" dirty="0" smtClean="0"/>
              <a:t>CA </a:t>
            </a:r>
            <a:r>
              <a:rPr lang="de-DE" sz="800" dirty="0" err="1" smtClean="0"/>
              <a:t>signing</a:t>
            </a:r>
            <a:r>
              <a:rPr lang="de-DE" sz="800" dirty="0" smtClean="0"/>
              <a:t> also in USA, ..?</a:t>
            </a:r>
            <a:endParaRPr lang="de-DE" sz="800" dirty="0"/>
          </a:p>
          <a:p>
            <a:r>
              <a:rPr lang="de-DE" sz="1200" dirty="0" smtClean="0"/>
              <a:t>Update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Organization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COG </a:t>
            </a:r>
            <a:r>
              <a:rPr lang="de-DE" sz="1200" dirty="0" err="1" smtClean="0"/>
              <a:t>project</a:t>
            </a:r>
            <a:r>
              <a:rPr lang="de-DE" sz="1200" dirty="0" smtClean="0"/>
              <a:t> </a:t>
            </a:r>
            <a:r>
              <a:rPr lang="de-DE" sz="1200" dirty="0" err="1" smtClean="0"/>
              <a:t>pages</a:t>
            </a:r>
            <a:endParaRPr lang="de-DE" sz="1200" dirty="0" smtClean="0"/>
          </a:p>
          <a:p>
            <a:pPr lvl="1"/>
            <a:r>
              <a:rPr lang="de-DE" sz="800" dirty="0" smtClean="0"/>
              <a:t>CMIP5,CORDEX </a:t>
            </a:r>
            <a:r>
              <a:rPr lang="de-DE" sz="800" dirty="0" smtClean="0">
                <a:sym typeface="Wingdings" panose="05000000000000000000" pitchFamily="2" charset="2"/>
              </a:rPr>
              <a:t>  -- do </a:t>
            </a:r>
            <a:r>
              <a:rPr lang="de-DE" sz="800" dirty="0" err="1" smtClean="0">
                <a:sym typeface="Wingdings" panose="05000000000000000000" pitchFamily="2" charset="2"/>
              </a:rPr>
              <a:t>better</a:t>
            </a:r>
            <a:r>
              <a:rPr lang="de-DE" sz="800" dirty="0" smtClean="0">
                <a:sym typeface="Wingdings" panose="05000000000000000000" pitchFamily="2" charset="2"/>
              </a:rPr>
              <a:t> </a:t>
            </a:r>
            <a:r>
              <a:rPr lang="de-DE" sz="800" dirty="0" err="1" smtClean="0">
                <a:sym typeface="Wingdings" panose="05000000000000000000" pitchFamily="2" charset="2"/>
              </a:rPr>
              <a:t>for</a:t>
            </a:r>
            <a:r>
              <a:rPr lang="de-DE" sz="800" dirty="0" smtClean="0">
                <a:sym typeface="Wingdings" panose="05000000000000000000" pitchFamily="2" charset="2"/>
              </a:rPr>
              <a:t> CMIP6 !? </a:t>
            </a:r>
            <a:r>
              <a:rPr lang="de-DE" sz="800" dirty="0" err="1" smtClean="0">
                <a:sym typeface="Wingdings" panose="05000000000000000000" pitchFamily="2" charset="2"/>
              </a:rPr>
              <a:t>How</a:t>
            </a:r>
            <a:r>
              <a:rPr lang="de-DE" sz="800" dirty="0" smtClean="0">
                <a:sym typeface="Wingdings" panose="05000000000000000000" pitchFamily="2" charset="2"/>
              </a:rPr>
              <a:t> ?</a:t>
            </a:r>
          </a:p>
          <a:p>
            <a:pPr lvl="1"/>
            <a:endParaRPr lang="de-DE" sz="800" dirty="0">
              <a:sym typeface="Wingdings" panose="05000000000000000000" pitchFamily="2" charset="2"/>
            </a:endParaRPr>
          </a:p>
          <a:p>
            <a:r>
              <a:rPr lang="de-DE" sz="1200" dirty="0" smtClean="0">
                <a:sym typeface="Wingdings" panose="05000000000000000000" pitchFamily="2" charset="2"/>
              </a:rPr>
              <a:t>Data </a:t>
            </a:r>
            <a:r>
              <a:rPr lang="de-DE" sz="1200" dirty="0" err="1" smtClean="0">
                <a:sym typeface="Wingdings" panose="05000000000000000000" pitchFamily="2" charset="2"/>
              </a:rPr>
              <a:t>ingest</a:t>
            </a:r>
            <a:r>
              <a:rPr lang="de-DE" sz="1200" dirty="0" smtClean="0">
                <a:sym typeface="Wingdings" panose="05000000000000000000" pitchFamily="2" charset="2"/>
              </a:rPr>
              <a:t> </a:t>
            </a:r>
            <a:r>
              <a:rPr lang="de-DE" sz="1200" dirty="0" err="1" smtClean="0">
                <a:sym typeface="Wingdings" panose="05000000000000000000" pitchFamily="2" charset="2"/>
              </a:rPr>
              <a:t>for</a:t>
            </a:r>
            <a:r>
              <a:rPr lang="de-DE" sz="1200" dirty="0" smtClean="0">
                <a:sym typeface="Wingdings" panose="05000000000000000000" pitchFamily="2" charset="2"/>
              </a:rPr>
              <a:t> IS-ENES </a:t>
            </a:r>
            <a:r>
              <a:rPr lang="de-DE" sz="1200" dirty="0" err="1" smtClean="0">
                <a:sym typeface="Wingdings" panose="05000000000000000000" pitchFamily="2" charset="2"/>
              </a:rPr>
              <a:t>how</a:t>
            </a:r>
            <a:r>
              <a:rPr lang="de-DE" sz="1200" dirty="0" smtClean="0">
                <a:sym typeface="Wingdings" panose="05000000000000000000" pitchFamily="2" charset="2"/>
              </a:rPr>
              <a:t> </a:t>
            </a:r>
            <a:r>
              <a:rPr lang="de-DE" sz="1200" dirty="0" err="1" smtClean="0">
                <a:sym typeface="Wingdings" panose="05000000000000000000" pitchFamily="2" charset="2"/>
              </a:rPr>
              <a:t>to</a:t>
            </a:r>
            <a:r>
              <a:rPr lang="de-DE" sz="1200" dirty="0" smtClean="0">
                <a:sym typeface="Wingdings" panose="05000000000000000000" pitchFamily="2" charset="2"/>
              </a:rPr>
              <a:t> ?</a:t>
            </a:r>
          </a:p>
          <a:p>
            <a:pPr lvl="1"/>
            <a:r>
              <a:rPr lang="de-DE" sz="800" dirty="0" err="1" smtClean="0">
                <a:sym typeface="Wingdings" panose="05000000000000000000" pitchFamily="2" charset="2"/>
              </a:rPr>
              <a:t>By</a:t>
            </a:r>
            <a:r>
              <a:rPr lang="de-DE" sz="800" dirty="0" smtClean="0">
                <a:sym typeface="Wingdings" panose="05000000000000000000" pitchFamily="2" charset="2"/>
              </a:rPr>
              <a:t> </a:t>
            </a:r>
            <a:r>
              <a:rPr lang="de-DE" sz="800" dirty="0" err="1" smtClean="0">
                <a:sym typeface="Wingdings" panose="05000000000000000000" pitchFamily="2" charset="2"/>
              </a:rPr>
              <a:t>now</a:t>
            </a:r>
            <a:r>
              <a:rPr lang="de-DE" sz="800" dirty="0" smtClean="0">
                <a:sym typeface="Wingdings" panose="05000000000000000000" pitchFamily="2" charset="2"/>
              </a:rPr>
              <a:t> </a:t>
            </a:r>
            <a:r>
              <a:rPr lang="de-DE" sz="800" dirty="0" err="1" smtClean="0">
                <a:sym typeface="Wingdings" panose="05000000000000000000" pitchFamily="2" charset="2"/>
              </a:rPr>
              <a:t>site</a:t>
            </a:r>
            <a:r>
              <a:rPr lang="de-DE" sz="800" dirty="0" smtClean="0">
                <a:sym typeface="Wingdings" panose="05000000000000000000" pitchFamily="2" charset="2"/>
              </a:rPr>
              <a:t> </a:t>
            </a:r>
            <a:r>
              <a:rPr lang="de-DE" sz="800" dirty="0" err="1" smtClean="0">
                <a:sym typeface="Wingdings" panose="05000000000000000000" pitchFamily="2" charset="2"/>
              </a:rPr>
              <a:t>specific</a:t>
            </a:r>
            <a:r>
              <a:rPr lang="de-DE" sz="800" dirty="0" smtClean="0">
                <a:sym typeface="Wingdings" panose="05000000000000000000" pitchFamily="2" charset="2"/>
              </a:rPr>
              <a:t> intransparent </a:t>
            </a:r>
            <a:r>
              <a:rPr lang="de-DE" sz="800" dirty="0" err="1" smtClean="0">
                <a:sym typeface="Wingdings" panose="05000000000000000000" pitchFamily="2" charset="2"/>
              </a:rPr>
              <a:t>procedures</a:t>
            </a:r>
            <a:r>
              <a:rPr lang="de-DE" sz="800" dirty="0" smtClean="0">
                <a:sym typeface="Wingdings" panose="05000000000000000000" pitchFamily="2" charset="2"/>
              </a:rPr>
              <a:t> .. </a:t>
            </a:r>
          </a:p>
          <a:p>
            <a:pPr lvl="1"/>
            <a:r>
              <a:rPr lang="de-DE" sz="800" dirty="0" smtClean="0">
                <a:sym typeface="Wingdings" panose="05000000000000000000" pitchFamily="2" charset="2"/>
              </a:rPr>
              <a:t>Who </a:t>
            </a:r>
            <a:r>
              <a:rPr lang="de-DE" sz="800" dirty="0" err="1" smtClean="0">
                <a:sym typeface="Wingdings" panose="05000000000000000000" pitchFamily="2" charset="2"/>
              </a:rPr>
              <a:t>publishes</a:t>
            </a:r>
            <a:r>
              <a:rPr lang="de-DE" sz="800" dirty="0" smtClean="0">
                <a:sym typeface="Wingdings" panose="05000000000000000000" pitchFamily="2" charset="2"/>
              </a:rPr>
              <a:t> </a:t>
            </a:r>
            <a:r>
              <a:rPr lang="de-DE" sz="800" dirty="0" err="1" smtClean="0">
                <a:sym typeface="Wingdings" panose="05000000000000000000" pitchFamily="2" charset="2"/>
              </a:rPr>
              <a:t>to</a:t>
            </a:r>
            <a:r>
              <a:rPr lang="de-DE" sz="800" dirty="0" smtClean="0">
                <a:sym typeface="Wingdings" panose="05000000000000000000" pitchFamily="2" charset="2"/>
              </a:rPr>
              <a:t> </a:t>
            </a:r>
            <a:r>
              <a:rPr lang="de-DE" sz="800" dirty="0" err="1" smtClean="0">
                <a:sym typeface="Wingdings" panose="05000000000000000000" pitchFamily="2" charset="2"/>
              </a:rPr>
              <a:t>whom</a:t>
            </a:r>
            <a:r>
              <a:rPr lang="de-DE" sz="800" dirty="0" smtClean="0">
                <a:sym typeface="Wingdings" panose="05000000000000000000" pitchFamily="2" charset="2"/>
              </a:rPr>
              <a:t>, </a:t>
            </a:r>
            <a:r>
              <a:rPr lang="de-DE" sz="800" dirty="0" err="1" smtClean="0">
                <a:sym typeface="Wingdings" panose="05000000000000000000" pitchFamily="2" charset="2"/>
              </a:rPr>
              <a:t>who</a:t>
            </a:r>
            <a:r>
              <a:rPr lang="de-DE" sz="800" dirty="0" smtClean="0">
                <a:sym typeface="Wingdings" panose="05000000000000000000" pitchFamily="2" charset="2"/>
              </a:rPr>
              <a:t> </a:t>
            </a:r>
            <a:r>
              <a:rPr lang="de-DE" sz="800" dirty="0" err="1" smtClean="0">
                <a:sym typeface="Wingdings" panose="05000000000000000000" pitchFamily="2" charset="2"/>
              </a:rPr>
              <a:t>takes</a:t>
            </a:r>
            <a:r>
              <a:rPr lang="de-DE" sz="800" dirty="0" smtClean="0">
                <a:sym typeface="Wingdings" panose="05000000000000000000" pitchFamily="2" charset="2"/>
              </a:rPr>
              <a:t> </a:t>
            </a:r>
            <a:r>
              <a:rPr lang="de-DE" sz="800" dirty="0" err="1" smtClean="0">
                <a:sym typeface="Wingdings" panose="05000000000000000000" pitchFamily="2" charset="2"/>
              </a:rPr>
              <a:t>data</a:t>
            </a:r>
            <a:r>
              <a:rPr lang="de-DE" sz="800" dirty="0" smtClean="0">
                <a:sym typeface="Wingdings" panose="05000000000000000000" pitchFamily="2" charset="2"/>
              </a:rPr>
              <a:t> </a:t>
            </a:r>
            <a:r>
              <a:rPr lang="de-DE" sz="800" dirty="0" err="1" smtClean="0">
                <a:sym typeface="Wingdings" panose="05000000000000000000" pitchFamily="2" charset="2"/>
              </a:rPr>
              <a:t>from</a:t>
            </a:r>
            <a:r>
              <a:rPr lang="de-DE" sz="800" dirty="0" smtClean="0">
                <a:sym typeface="Wingdings" panose="05000000000000000000" pitchFamily="2" charset="2"/>
              </a:rPr>
              <a:t> </a:t>
            </a:r>
            <a:r>
              <a:rPr lang="de-DE" sz="800" dirty="0" err="1" smtClean="0">
                <a:sym typeface="Wingdings" panose="05000000000000000000" pitchFamily="2" charset="2"/>
              </a:rPr>
              <a:t>whom</a:t>
            </a:r>
            <a:r>
              <a:rPr lang="de-DE" sz="800" dirty="0" smtClean="0">
                <a:sym typeface="Wingdings" panose="05000000000000000000" pitchFamily="2" charset="2"/>
              </a:rPr>
              <a:t>, .. Who </a:t>
            </a:r>
            <a:r>
              <a:rPr lang="de-DE" sz="800" dirty="0" err="1" smtClean="0">
                <a:sym typeface="Wingdings" panose="05000000000000000000" pitchFamily="2" charset="2"/>
              </a:rPr>
              <a:t>replicates</a:t>
            </a:r>
            <a:r>
              <a:rPr lang="de-DE" sz="800" dirty="0" smtClean="0">
                <a:sym typeface="Wingdings" panose="05000000000000000000" pitchFamily="2" charset="2"/>
              </a:rPr>
              <a:t> </a:t>
            </a:r>
            <a:r>
              <a:rPr lang="de-DE" sz="800" dirty="0" err="1" smtClean="0">
                <a:sym typeface="Wingdings" panose="05000000000000000000" pitchFamily="2" charset="2"/>
              </a:rPr>
              <a:t>what</a:t>
            </a:r>
            <a:r>
              <a:rPr lang="de-DE" sz="800" dirty="0" smtClean="0">
                <a:sym typeface="Wingdings" panose="05000000000000000000" pitchFamily="2" charset="2"/>
              </a:rPr>
              <a:t> ..</a:t>
            </a:r>
          </a:p>
          <a:p>
            <a:pPr lvl="1"/>
            <a:endParaRPr lang="de-DE" sz="800" dirty="0">
              <a:sym typeface="Wingdings" panose="05000000000000000000" pitchFamily="2" charset="2"/>
            </a:endParaRPr>
          </a:p>
          <a:p>
            <a:r>
              <a:rPr lang="de-DE" sz="1200" dirty="0" err="1" smtClean="0">
                <a:sym typeface="Wingdings" panose="05000000000000000000" pitchFamily="2" charset="2"/>
              </a:rPr>
              <a:t>To</a:t>
            </a:r>
            <a:r>
              <a:rPr lang="de-DE" sz="1200" dirty="0" smtClean="0">
                <a:sym typeface="Wingdings" panose="05000000000000000000" pitchFamily="2" charset="2"/>
              </a:rPr>
              <a:t> </a:t>
            </a:r>
            <a:r>
              <a:rPr lang="de-DE" sz="1200" dirty="0" err="1" smtClean="0">
                <a:sym typeface="Wingdings" panose="05000000000000000000" pitchFamily="2" charset="2"/>
              </a:rPr>
              <a:t>be</a:t>
            </a:r>
            <a:r>
              <a:rPr lang="de-DE" sz="1200" dirty="0" smtClean="0">
                <a:sym typeface="Wingdings" panose="05000000000000000000" pitchFamily="2" charset="2"/>
              </a:rPr>
              <a:t> </a:t>
            </a:r>
            <a:r>
              <a:rPr lang="de-DE" sz="1200" dirty="0" err="1" smtClean="0">
                <a:sym typeface="Wingdings" panose="05000000000000000000" pitchFamily="2" charset="2"/>
              </a:rPr>
              <a:t>filled</a:t>
            </a:r>
            <a:r>
              <a:rPr lang="de-DE" sz="1200" dirty="0" smtClean="0">
                <a:sym typeface="Wingdings" panose="05000000000000000000" pitchFamily="2" charset="2"/>
              </a:rPr>
              <a:t> ..  </a:t>
            </a:r>
          </a:p>
          <a:p>
            <a:pPr marL="0" indent="0">
              <a:buNone/>
            </a:pPr>
            <a:endParaRPr lang="de-DE" sz="1200" dirty="0" smtClean="0">
              <a:sym typeface="Wingdings" panose="05000000000000000000" pitchFamily="2" charset="2"/>
            </a:endParaRPr>
          </a:p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EE2753-C21E-46CB-9F8B-EB28DF58147F}" type="datetime1">
              <a:rPr lang="de-DE" smtClean="0"/>
              <a:pPr/>
              <a:t>08.06.2016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DKRZ RM-ODP </a:t>
            </a:r>
            <a:r>
              <a:rPr lang="de-DE" dirty="0" err="1" smtClean="0"/>
              <a:t>views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5191"/>
                </a:solidFill>
              </a:rPr>
              <a:t>Enterprise </a:t>
            </a:r>
            <a:r>
              <a:rPr lang="de-DE" dirty="0" err="1" smtClean="0">
                <a:solidFill>
                  <a:srgbClr val="005191"/>
                </a:solidFill>
              </a:rPr>
              <a:t>view</a:t>
            </a:r>
            <a:r>
              <a:rPr lang="de-DE" dirty="0" smtClean="0">
                <a:solidFill>
                  <a:srgbClr val="005191"/>
                </a:solidFill>
              </a:rPr>
              <a:t> </a:t>
            </a:r>
          </a:p>
          <a:p>
            <a:pPr lvl="1"/>
            <a:r>
              <a:rPr lang="de-DE" dirty="0" err="1" smtClean="0">
                <a:solidFill>
                  <a:srgbClr val="005191"/>
                </a:solidFill>
              </a:rPr>
              <a:t>purpose</a:t>
            </a:r>
            <a:r>
              <a:rPr lang="de-DE" dirty="0" smtClean="0">
                <a:solidFill>
                  <a:srgbClr val="005191"/>
                </a:solidFill>
              </a:rPr>
              <a:t>, </a:t>
            </a:r>
            <a:r>
              <a:rPr lang="de-DE" dirty="0" err="1" smtClean="0">
                <a:solidFill>
                  <a:srgbClr val="005191"/>
                </a:solidFill>
              </a:rPr>
              <a:t>scope</a:t>
            </a:r>
            <a:r>
              <a:rPr lang="de-DE" dirty="0" smtClean="0">
                <a:solidFill>
                  <a:srgbClr val="005191"/>
                </a:solidFill>
              </a:rPr>
              <a:t>, </a:t>
            </a:r>
            <a:r>
              <a:rPr lang="de-DE" dirty="0" err="1" smtClean="0">
                <a:solidFill>
                  <a:srgbClr val="005191"/>
                </a:solidFill>
              </a:rPr>
              <a:t>policy</a:t>
            </a:r>
            <a:r>
              <a:rPr lang="de-DE" dirty="0" smtClean="0">
                <a:solidFill>
                  <a:srgbClr val="005191"/>
                </a:solidFill>
              </a:rPr>
              <a:t>, .. </a:t>
            </a:r>
            <a:r>
              <a:rPr lang="de-DE" dirty="0" smtClean="0">
                <a:solidFill>
                  <a:srgbClr val="005191"/>
                </a:solidFill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olidFill>
                  <a:srgbClr val="005191"/>
                </a:solidFill>
                <a:sym typeface="Wingdings" panose="05000000000000000000" pitchFamily="2" charset="2"/>
              </a:rPr>
              <a:t>strategic</a:t>
            </a:r>
            <a:r>
              <a:rPr lang="de-DE" dirty="0" smtClean="0">
                <a:solidFill>
                  <a:srgbClr val="00519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005191"/>
                </a:solidFill>
                <a:sym typeface="Wingdings" panose="05000000000000000000" pitchFamily="2" charset="2"/>
              </a:rPr>
              <a:t>view</a:t>
            </a:r>
            <a:r>
              <a:rPr lang="de-DE" dirty="0" smtClean="0">
                <a:solidFill>
                  <a:srgbClr val="005191"/>
                </a:solidFill>
              </a:rPr>
              <a:t> </a:t>
            </a:r>
          </a:p>
          <a:p>
            <a:r>
              <a:rPr lang="de-DE" dirty="0" err="1" smtClean="0">
                <a:solidFill>
                  <a:srgbClr val="005191"/>
                </a:solidFill>
              </a:rPr>
              <a:t>Computational</a:t>
            </a:r>
            <a:r>
              <a:rPr lang="de-DE" dirty="0" smtClean="0">
                <a:solidFill>
                  <a:srgbClr val="005191"/>
                </a:solidFill>
              </a:rPr>
              <a:t> </a:t>
            </a:r>
            <a:r>
              <a:rPr lang="de-DE" dirty="0" err="1" smtClean="0">
                <a:solidFill>
                  <a:srgbClr val="005191"/>
                </a:solidFill>
              </a:rPr>
              <a:t>view</a:t>
            </a:r>
            <a:r>
              <a:rPr lang="de-DE" dirty="0" smtClean="0">
                <a:solidFill>
                  <a:srgbClr val="005191"/>
                </a:solidFill>
              </a:rPr>
              <a:t> </a:t>
            </a:r>
          </a:p>
          <a:p>
            <a:pPr lvl="1"/>
            <a:r>
              <a:rPr lang="de-DE" dirty="0" err="1" smtClean="0">
                <a:solidFill>
                  <a:srgbClr val="005191"/>
                </a:solidFill>
              </a:rPr>
              <a:t>Functional</a:t>
            </a:r>
            <a:r>
              <a:rPr lang="de-DE" dirty="0" smtClean="0">
                <a:solidFill>
                  <a:srgbClr val="005191"/>
                </a:solidFill>
              </a:rPr>
              <a:t> </a:t>
            </a:r>
            <a:r>
              <a:rPr lang="de-DE" dirty="0" err="1" smtClean="0">
                <a:solidFill>
                  <a:srgbClr val="005191"/>
                </a:solidFill>
              </a:rPr>
              <a:t>decomposition</a:t>
            </a:r>
            <a:r>
              <a:rPr lang="de-DE" dirty="0" smtClean="0">
                <a:solidFill>
                  <a:srgbClr val="005191"/>
                </a:solidFill>
              </a:rPr>
              <a:t> (</a:t>
            </a:r>
            <a:r>
              <a:rPr lang="de-DE" dirty="0" err="1" smtClean="0">
                <a:solidFill>
                  <a:srgbClr val="005191"/>
                </a:solidFill>
              </a:rPr>
              <a:t>objects</a:t>
            </a:r>
            <a:r>
              <a:rPr lang="de-DE" dirty="0" smtClean="0">
                <a:solidFill>
                  <a:srgbClr val="005191"/>
                </a:solidFill>
              </a:rPr>
              <a:t>, </a:t>
            </a:r>
            <a:r>
              <a:rPr lang="de-DE" dirty="0" err="1" smtClean="0">
                <a:solidFill>
                  <a:srgbClr val="005191"/>
                </a:solidFill>
              </a:rPr>
              <a:t>interfaces</a:t>
            </a:r>
            <a:r>
              <a:rPr lang="de-DE" dirty="0" smtClean="0">
                <a:solidFill>
                  <a:srgbClr val="005191"/>
                </a:solidFill>
              </a:rPr>
              <a:t>,..) </a:t>
            </a:r>
            <a:r>
              <a:rPr lang="de-DE" dirty="0" smtClean="0">
                <a:solidFill>
                  <a:srgbClr val="005191"/>
                </a:solidFill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olidFill>
                  <a:srgbClr val="005191"/>
                </a:solidFill>
                <a:sym typeface="Wingdings" panose="05000000000000000000" pitchFamily="2" charset="2"/>
              </a:rPr>
              <a:t>application</a:t>
            </a:r>
            <a:r>
              <a:rPr lang="de-DE" dirty="0" smtClean="0">
                <a:solidFill>
                  <a:srgbClr val="00519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005191"/>
                </a:solidFill>
                <a:sym typeface="Wingdings" panose="05000000000000000000" pitchFamily="2" charset="2"/>
              </a:rPr>
              <a:t>designer</a:t>
            </a:r>
            <a:r>
              <a:rPr lang="de-DE" dirty="0" smtClean="0">
                <a:solidFill>
                  <a:srgbClr val="005191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005191"/>
                </a:solidFill>
                <a:sym typeface="Wingdings" panose="05000000000000000000" pitchFamily="2" charset="2"/>
              </a:rPr>
              <a:t>view</a:t>
            </a:r>
            <a:endParaRPr lang="de-DE" dirty="0" smtClean="0">
              <a:solidFill>
                <a:srgbClr val="005191"/>
              </a:solidFill>
            </a:endParaRPr>
          </a:p>
          <a:p>
            <a:r>
              <a:rPr lang="de-DE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Engineering </a:t>
            </a:r>
            <a:r>
              <a:rPr lang="de-DE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view</a:t>
            </a:r>
            <a:r>
              <a:rPr lang="de-DE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</a:p>
          <a:p>
            <a:pPr lvl="1"/>
            <a:r>
              <a:rPr lang="de-DE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Communication </a:t>
            </a:r>
            <a:r>
              <a:rPr lang="de-DE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and</a:t>
            </a:r>
            <a:r>
              <a:rPr lang="de-DE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resource</a:t>
            </a:r>
            <a:r>
              <a:rPr lang="de-DE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control</a:t>
            </a:r>
            <a:endParaRPr lang="de-DE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de-D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Information </a:t>
            </a:r>
            <a:r>
              <a:rPr lang="de-DE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view</a:t>
            </a:r>
            <a:endParaRPr lang="de-DE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de-D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Technology </a:t>
            </a:r>
            <a:r>
              <a:rPr lang="de-DE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view</a:t>
            </a:r>
            <a:r>
              <a:rPr lang="de-D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EE2753-C21E-46CB-9F8B-EB28DF58147F}" type="datetime1">
              <a:rPr lang="de-DE" smtClean="0"/>
              <a:pPr/>
              <a:t>08.06.2016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DKRZ </a:t>
            </a:r>
            <a:r>
              <a:rPr lang="de-DE" dirty="0" err="1" smtClean="0"/>
              <a:t>computational</a:t>
            </a:r>
            <a:r>
              <a:rPr lang="de-DE" dirty="0" smtClean="0"/>
              <a:t> </a:t>
            </a:r>
            <a:r>
              <a:rPr lang="de-DE" dirty="0" err="1" smtClean="0"/>
              <a:t>viewpoint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EE2753-C21E-46CB-9F8B-EB28DF58147F}" type="datetime1">
              <a:rPr lang="de-DE" smtClean="0"/>
              <a:pPr/>
              <a:t>08.06.2016</a:t>
            </a:fld>
            <a:endParaRPr lang="en-US" dirty="0"/>
          </a:p>
        </p:txBody>
      </p:sp>
      <p:sp>
        <p:nvSpPr>
          <p:cNvPr id="6" name="Abgerundetes Rechteck 5"/>
          <p:cNvSpPr/>
          <p:nvPr/>
        </p:nvSpPr>
        <p:spPr>
          <a:xfrm>
            <a:off x="1826966" y="1196752"/>
            <a:ext cx="5215349" cy="3649492"/>
          </a:xfrm>
          <a:prstGeom prst="round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391366" y="139106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DKRZ HPC Cluster</a:t>
            </a:r>
            <a:endParaRPr lang="de-DE" sz="1400" b="1" dirty="0"/>
          </a:p>
        </p:txBody>
      </p:sp>
      <p:sp>
        <p:nvSpPr>
          <p:cNvPr id="8" name="Abgerundetes Rechteck 7"/>
          <p:cNvSpPr/>
          <p:nvPr/>
        </p:nvSpPr>
        <p:spPr>
          <a:xfrm>
            <a:off x="5498284" y="2855988"/>
            <a:ext cx="1296144" cy="69769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(Batch)</a:t>
            </a:r>
          </a:p>
          <a:p>
            <a:pPr algn="ctr"/>
            <a:r>
              <a:rPr lang="de-DE" sz="1200" b="1" dirty="0" err="1" smtClean="0"/>
              <a:t>Compute</a:t>
            </a:r>
            <a:r>
              <a:rPr lang="de-DE" sz="1200" b="1" dirty="0" smtClean="0"/>
              <a:t> Nodes</a:t>
            </a:r>
          </a:p>
          <a:p>
            <a:pPr algn="ctr"/>
            <a:endParaRPr lang="de-DE" sz="1200" dirty="0"/>
          </a:p>
          <a:p>
            <a:pPr algn="ctr"/>
            <a:endParaRPr lang="de-DE" sz="12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003726" y="4207912"/>
            <a:ext cx="5300984" cy="455601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 smtClean="0"/>
              <a:t>Lustre</a:t>
            </a:r>
            <a:endParaRPr lang="de-DE" sz="1400" b="1" dirty="0" smtClean="0"/>
          </a:p>
          <a:p>
            <a:pPr algn="ctr"/>
            <a:r>
              <a:rPr lang="de-DE" sz="1400" b="1" dirty="0" smtClean="0"/>
              <a:t>File System</a:t>
            </a:r>
            <a:endParaRPr lang="de-DE" sz="14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362920" y="5317286"/>
            <a:ext cx="4114014" cy="735423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HPSS </a:t>
            </a:r>
          </a:p>
          <a:p>
            <a:pPr algn="ctr"/>
            <a:r>
              <a:rPr lang="de-DE" sz="1400" b="1" dirty="0" smtClean="0"/>
              <a:t>Tape Backend</a:t>
            </a:r>
            <a:endParaRPr lang="de-DE" sz="14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4737822" y="1338553"/>
            <a:ext cx="1793984" cy="1344527"/>
          </a:xfrm>
          <a:prstGeom prst="round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5248762" y="1839149"/>
            <a:ext cx="1306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Interactive Nodes</a:t>
            </a:r>
            <a:endParaRPr lang="de-DE" sz="1200" b="1" dirty="0"/>
          </a:p>
        </p:txBody>
      </p:sp>
      <p:sp>
        <p:nvSpPr>
          <p:cNvPr id="15" name="Rechteck 14"/>
          <p:cNvSpPr/>
          <p:nvPr/>
        </p:nvSpPr>
        <p:spPr>
          <a:xfrm>
            <a:off x="4841642" y="2114820"/>
            <a:ext cx="576064" cy="3748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dirty="0"/>
          </a:p>
        </p:txBody>
      </p:sp>
      <p:sp>
        <p:nvSpPr>
          <p:cNvPr id="16" name="Rechteck 15"/>
          <p:cNvSpPr/>
          <p:nvPr/>
        </p:nvSpPr>
        <p:spPr>
          <a:xfrm>
            <a:off x="5273690" y="2153969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5282074" y="2306369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4841642" y="2129478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DTNs</a:t>
            </a:r>
            <a:endParaRPr lang="de-DE" sz="800" dirty="0"/>
          </a:p>
        </p:txBody>
      </p:sp>
      <p:sp>
        <p:nvSpPr>
          <p:cNvPr id="19" name="Abgerundetes Rechteck 18"/>
          <p:cNvSpPr/>
          <p:nvPr/>
        </p:nvSpPr>
        <p:spPr>
          <a:xfrm>
            <a:off x="1904110" y="1827236"/>
            <a:ext cx="2769880" cy="1813816"/>
          </a:xfrm>
          <a:prstGeom prst="round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3513686" y="1806314"/>
            <a:ext cx="1067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Service Nodes</a:t>
            </a:r>
            <a:endParaRPr lang="de-DE" sz="1200" dirty="0"/>
          </a:p>
        </p:txBody>
      </p:sp>
      <p:sp>
        <p:nvSpPr>
          <p:cNvPr id="21" name="Rechteck 20"/>
          <p:cNvSpPr/>
          <p:nvPr/>
        </p:nvSpPr>
        <p:spPr>
          <a:xfrm>
            <a:off x="3009630" y="2069413"/>
            <a:ext cx="576064" cy="49793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dirty="0"/>
          </a:p>
        </p:txBody>
      </p:sp>
      <p:sp>
        <p:nvSpPr>
          <p:cNvPr id="22" name="Rechteck 21"/>
          <p:cNvSpPr/>
          <p:nvPr/>
        </p:nvSpPr>
        <p:spPr>
          <a:xfrm>
            <a:off x="3441678" y="2130024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3450062" y="2384022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3019180" y="209353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ESGF Data</a:t>
            </a:r>
          </a:p>
          <a:p>
            <a:r>
              <a:rPr lang="de-DE" sz="800" dirty="0" smtClean="0"/>
              <a:t>Nodes</a:t>
            </a:r>
            <a:endParaRPr lang="de-DE" sz="800" dirty="0"/>
          </a:p>
        </p:txBody>
      </p:sp>
      <p:sp>
        <p:nvSpPr>
          <p:cNvPr id="25" name="Rechteck 24"/>
          <p:cNvSpPr/>
          <p:nvPr/>
        </p:nvSpPr>
        <p:spPr>
          <a:xfrm>
            <a:off x="3875686" y="2200221"/>
            <a:ext cx="576064" cy="3748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dirty="0"/>
          </a:p>
        </p:txBody>
      </p:sp>
      <p:sp>
        <p:nvSpPr>
          <p:cNvPr id="26" name="Rechteck 25"/>
          <p:cNvSpPr/>
          <p:nvPr/>
        </p:nvSpPr>
        <p:spPr>
          <a:xfrm>
            <a:off x="4307734" y="2239370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4316118" y="2391770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3875686" y="221487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Index</a:t>
            </a:r>
          </a:p>
          <a:p>
            <a:r>
              <a:rPr lang="de-DE" sz="800" dirty="0" err="1" smtClean="0"/>
              <a:t>Node</a:t>
            </a:r>
            <a:endParaRPr lang="de-DE" sz="800" dirty="0"/>
          </a:p>
        </p:txBody>
      </p:sp>
      <p:sp>
        <p:nvSpPr>
          <p:cNvPr id="29" name="Abgerundetes Rechteck 28"/>
          <p:cNvSpPr/>
          <p:nvPr/>
        </p:nvSpPr>
        <p:spPr>
          <a:xfrm>
            <a:off x="297384" y="2498509"/>
            <a:ext cx="1331640" cy="2165092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5" name="Gruppieren 34"/>
          <p:cNvGrpSpPr/>
          <p:nvPr/>
        </p:nvGrpSpPr>
        <p:grpSpPr>
          <a:xfrm>
            <a:off x="5377510" y="3889196"/>
            <a:ext cx="80392" cy="316481"/>
            <a:chOff x="3333068" y="4002768"/>
            <a:chExt cx="80392" cy="316481"/>
          </a:xfrm>
        </p:grpSpPr>
        <p:cxnSp>
          <p:nvCxnSpPr>
            <p:cNvPr id="32" name="Gerade Verbindung 31"/>
            <p:cNvCxnSpPr/>
            <p:nvPr/>
          </p:nvCxnSpPr>
          <p:spPr>
            <a:xfrm flipV="1">
              <a:off x="3373264" y="4077072"/>
              <a:ext cx="0" cy="2421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Ellipse 33"/>
            <p:cNvSpPr/>
            <p:nvPr/>
          </p:nvSpPr>
          <p:spPr>
            <a:xfrm>
              <a:off x="3333068" y="4002768"/>
              <a:ext cx="80392" cy="7200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3967158" y="3891431"/>
            <a:ext cx="80392" cy="316481"/>
            <a:chOff x="3333068" y="4002768"/>
            <a:chExt cx="80392" cy="316481"/>
          </a:xfrm>
        </p:grpSpPr>
        <p:cxnSp>
          <p:nvCxnSpPr>
            <p:cNvPr id="37" name="Gerade Verbindung 36"/>
            <p:cNvCxnSpPr/>
            <p:nvPr/>
          </p:nvCxnSpPr>
          <p:spPr>
            <a:xfrm flipV="1">
              <a:off x="3373264" y="4077072"/>
              <a:ext cx="0" cy="2421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Ellipse 37"/>
            <p:cNvSpPr/>
            <p:nvPr/>
          </p:nvSpPr>
          <p:spPr>
            <a:xfrm>
              <a:off x="3333068" y="4002768"/>
              <a:ext cx="80392" cy="7200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9" name="Abgerundetes Rechteck 38"/>
          <p:cNvSpPr/>
          <p:nvPr/>
        </p:nvSpPr>
        <p:spPr>
          <a:xfrm>
            <a:off x="7001340" y="1698024"/>
            <a:ext cx="1880206" cy="1260189"/>
          </a:xfrm>
          <a:prstGeom prst="round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40" name="Textfeld 39"/>
          <p:cNvSpPr txBox="1"/>
          <p:nvPr/>
        </p:nvSpPr>
        <p:spPr>
          <a:xfrm>
            <a:off x="7798382" y="1671858"/>
            <a:ext cx="1176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VM </a:t>
            </a:r>
            <a:r>
              <a:rPr lang="de-DE" sz="1200" b="1" dirty="0" err="1" smtClean="0"/>
              <a:t>cluster</a:t>
            </a:r>
            <a:r>
              <a:rPr lang="de-DE" sz="1200" b="1" dirty="0" smtClean="0"/>
              <a:t> (XEN</a:t>
            </a:r>
            <a:r>
              <a:rPr lang="de-DE" sz="900" dirty="0" smtClean="0"/>
              <a:t>)</a:t>
            </a:r>
            <a:endParaRPr lang="de-DE" sz="900" dirty="0"/>
          </a:p>
        </p:txBody>
      </p:sp>
      <p:sp>
        <p:nvSpPr>
          <p:cNvPr id="41" name="Rechteck 40"/>
          <p:cNvSpPr/>
          <p:nvPr/>
        </p:nvSpPr>
        <p:spPr>
          <a:xfrm>
            <a:off x="7108940" y="1811517"/>
            <a:ext cx="553640" cy="49793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dirty="0"/>
          </a:p>
        </p:txBody>
      </p:sp>
      <p:sp>
        <p:nvSpPr>
          <p:cNvPr id="42" name="Rechteck 41"/>
          <p:cNvSpPr/>
          <p:nvPr/>
        </p:nvSpPr>
        <p:spPr>
          <a:xfrm>
            <a:off x="7529776" y="1872128"/>
            <a:ext cx="276820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7538160" y="2126126"/>
            <a:ext cx="276820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/>
          <p:cNvSpPr txBox="1"/>
          <p:nvPr/>
        </p:nvSpPr>
        <p:spPr>
          <a:xfrm>
            <a:off x="7117299" y="1827748"/>
            <a:ext cx="553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Data</a:t>
            </a:r>
          </a:p>
          <a:p>
            <a:r>
              <a:rPr lang="de-DE" sz="800" dirty="0" smtClean="0"/>
              <a:t>Nodes</a:t>
            </a:r>
          </a:p>
          <a:p>
            <a:r>
              <a:rPr lang="de-DE" sz="800" dirty="0" smtClean="0"/>
              <a:t>(Test)</a:t>
            </a:r>
            <a:endParaRPr lang="de-DE" sz="800" dirty="0"/>
          </a:p>
        </p:txBody>
      </p:sp>
      <p:sp>
        <p:nvSpPr>
          <p:cNvPr id="45" name="Rechteck 44"/>
          <p:cNvSpPr/>
          <p:nvPr/>
        </p:nvSpPr>
        <p:spPr>
          <a:xfrm>
            <a:off x="7958398" y="2068235"/>
            <a:ext cx="553640" cy="3748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dirty="0"/>
          </a:p>
        </p:txBody>
      </p:sp>
      <p:sp>
        <p:nvSpPr>
          <p:cNvPr id="46" name="Rechteck 45"/>
          <p:cNvSpPr/>
          <p:nvPr/>
        </p:nvSpPr>
        <p:spPr>
          <a:xfrm>
            <a:off x="8379234" y="2107384"/>
            <a:ext cx="276820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8387618" y="2259784"/>
            <a:ext cx="276820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/>
          <p:cNvSpPr txBox="1"/>
          <p:nvPr/>
        </p:nvSpPr>
        <p:spPr>
          <a:xfrm>
            <a:off x="7972388" y="2000580"/>
            <a:ext cx="553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Index</a:t>
            </a:r>
          </a:p>
          <a:p>
            <a:r>
              <a:rPr lang="de-DE" sz="800" dirty="0" smtClean="0"/>
              <a:t>Nodes</a:t>
            </a:r>
          </a:p>
          <a:p>
            <a:r>
              <a:rPr lang="de-DE" sz="800" dirty="0" smtClean="0"/>
              <a:t>(Test)</a:t>
            </a:r>
            <a:endParaRPr lang="de-DE" sz="800" dirty="0"/>
          </a:p>
        </p:txBody>
      </p:sp>
      <p:sp>
        <p:nvSpPr>
          <p:cNvPr id="49" name="Textfeld 48"/>
          <p:cNvSpPr txBox="1"/>
          <p:nvPr/>
        </p:nvSpPr>
        <p:spPr>
          <a:xfrm>
            <a:off x="3611615" y="3747375"/>
            <a:ext cx="406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NFS</a:t>
            </a:r>
            <a:endParaRPr lang="de-DE" sz="1000" dirty="0"/>
          </a:p>
        </p:txBody>
      </p:sp>
      <p:sp>
        <p:nvSpPr>
          <p:cNvPr id="50" name="Textfeld 49"/>
          <p:cNvSpPr txBox="1"/>
          <p:nvPr/>
        </p:nvSpPr>
        <p:spPr>
          <a:xfrm>
            <a:off x="4927496" y="3715414"/>
            <a:ext cx="570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Lustre</a:t>
            </a:r>
            <a:endParaRPr lang="de-DE" sz="1000" dirty="0" smtClean="0"/>
          </a:p>
          <a:p>
            <a:r>
              <a:rPr lang="de-DE" sz="1000" dirty="0" smtClean="0"/>
              <a:t>I/O</a:t>
            </a:r>
            <a:endParaRPr lang="de-DE" sz="1000" dirty="0"/>
          </a:p>
        </p:txBody>
      </p:sp>
      <p:cxnSp>
        <p:nvCxnSpPr>
          <p:cNvPr id="52" name="Gerade Verbindung 51"/>
          <p:cNvCxnSpPr>
            <a:stCxn id="15" idx="2"/>
          </p:cNvCxnSpPr>
          <p:nvPr/>
        </p:nvCxnSpPr>
        <p:spPr>
          <a:xfrm>
            <a:off x="5129674" y="2489694"/>
            <a:ext cx="0" cy="2620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Bogen 55"/>
          <p:cNvSpPr/>
          <p:nvPr/>
        </p:nvSpPr>
        <p:spPr>
          <a:xfrm>
            <a:off x="5047364" y="2737222"/>
            <a:ext cx="164620" cy="183066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Bogen 56"/>
          <p:cNvSpPr/>
          <p:nvPr/>
        </p:nvSpPr>
        <p:spPr>
          <a:xfrm rot="16200000">
            <a:off x="5026335" y="2758252"/>
            <a:ext cx="183066" cy="141006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1" name="Gruppieren 60"/>
          <p:cNvGrpSpPr/>
          <p:nvPr/>
        </p:nvGrpSpPr>
        <p:grpSpPr>
          <a:xfrm>
            <a:off x="5033895" y="2489694"/>
            <a:ext cx="164620" cy="430594"/>
            <a:chOff x="5005677" y="2735074"/>
            <a:chExt cx="164620" cy="430594"/>
          </a:xfrm>
        </p:grpSpPr>
        <p:cxnSp>
          <p:nvCxnSpPr>
            <p:cNvPr id="58" name="Gerade Verbindung 57"/>
            <p:cNvCxnSpPr/>
            <p:nvPr/>
          </p:nvCxnSpPr>
          <p:spPr>
            <a:xfrm>
              <a:off x="5087987" y="2735074"/>
              <a:ext cx="0" cy="26200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Bogen 58"/>
            <p:cNvSpPr/>
            <p:nvPr/>
          </p:nvSpPr>
          <p:spPr>
            <a:xfrm>
              <a:off x="5005677" y="2982602"/>
              <a:ext cx="164620" cy="183066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Bogen 59"/>
            <p:cNvSpPr/>
            <p:nvPr/>
          </p:nvSpPr>
          <p:spPr>
            <a:xfrm rot="16200000">
              <a:off x="4984648" y="3003632"/>
              <a:ext cx="183066" cy="141006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63" name="Gerade Verbindung 62"/>
          <p:cNvCxnSpPr/>
          <p:nvPr/>
        </p:nvCxnSpPr>
        <p:spPr>
          <a:xfrm>
            <a:off x="5117868" y="2820998"/>
            <a:ext cx="299838" cy="1020167"/>
          </a:xfrm>
          <a:prstGeom prst="line">
            <a:avLst/>
          </a:prstGeom>
          <a:ln w="12700">
            <a:solidFill>
              <a:schemeClr val="dk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flipH="1">
            <a:off x="5417706" y="3553680"/>
            <a:ext cx="444938" cy="352664"/>
          </a:xfrm>
          <a:prstGeom prst="line">
            <a:avLst/>
          </a:prstGeom>
          <a:ln w="12700">
            <a:solidFill>
              <a:schemeClr val="dk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Gerade Verbindung 65"/>
          <p:cNvCxnSpPr>
            <a:endCxn id="50" idx="3"/>
          </p:cNvCxnSpPr>
          <p:nvPr/>
        </p:nvCxnSpPr>
        <p:spPr>
          <a:xfrm flipH="1">
            <a:off x="5498284" y="2968854"/>
            <a:ext cx="1887476" cy="946615"/>
          </a:xfrm>
          <a:prstGeom prst="line">
            <a:avLst/>
          </a:prstGeom>
          <a:ln w="12700">
            <a:solidFill>
              <a:schemeClr val="dk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hteck 73"/>
          <p:cNvSpPr/>
          <p:nvPr/>
        </p:nvSpPr>
        <p:spPr>
          <a:xfrm>
            <a:off x="2212817" y="3206524"/>
            <a:ext cx="576064" cy="3748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dirty="0"/>
          </a:p>
        </p:txBody>
      </p:sp>
      <p:sp>
        <p:nvSpPr>
          <p:cNvPr id="75" name="Rechteck 74"/>
          <p:cNvSpPr/>
          <p:nvPr/>
        </p:nvSpPr>
        <p:spPr>
          <a:xfrm>
            <a:off x="2644865" y="3245673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2653249" y="3398073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Rechteck 77"/>
          <p:cNvSpPr/>
          <p:nvPr/>
        </p:nvSpPr>
        <p:spPr>
          <a:xfrm>
            <a:off x="2195416" y="2027332"/>
            <a:ext cx="576064" cy="49793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dirty="0"/>
          </a:p>
        </p:txBody>
      </p:sp>
      <p:sp>
        <p:nvSpPr>
          <p:cNvPr id="79" name="Rechteck 78"/>
          <p:cNvSpPr/>
          <p:nvPr/>
        </p:nvSpPr>
        <p:spPr>
          <a:xfrm>
            <a:off x="2614640" y="2105898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Rechteck 79"/>
          <p:cNvSpPr/>
          <p:nvPr/>
        </p:nvSpPr>
        <p:spPr>
          <a:xfrm>
            <a:off x="2623024" y="2359896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feld 80"/>
          <p:cNvSpPr txBox="1"/>
          <p:nvPr/>
        </p:nvSpPr>
        <p:spPr>
          <a:xfrm>
            <a:off x="2192142" y="206941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WDCC</a:t>
            </a:r>
          </a:p>
          <a:p>
            <a:r>
              <a:rPr lang="de-DE" sz="800" dirty="0" smtClean="0"/>
              <a:t>Data</a:t>
            </a:r>
          </a:p>
          <a:p>
            <a:r>
              <a:rPr lang="de-DE" sz="800" dirty="0" err="1" smtClean="0"/>
              <a:t>Node</a:t>
            </a:r>
            <a:endParaRPr lang="de-DE" sz="800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3224902" y="2573471"/>
            <a:ext cx="164620" cy="430594"/>
            <a:chOff x="5005677" y="2735074"/>
            <a:chExt cx="164620" cy="430594"/>
          </a:xfrm>
        </p:grpSpPr>
        <p:cxnSp>
          <p:nvCxnSpPr>
            <p:cNvPr id="83" name="Gerade Verbindung 82"/>
            <p:cNvCxnSpPr/>
            <p:nvPr/>
          </p:nvCxnSpPr>
          <p:spPr>
            <a:xfrm>
              <a:off x="5087987" y="2735074"/>
              <a:ext cx="0" cy="26200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Bogen 83"/>
            <p:cNvSpPr/>
            <p:nvPr/>
          </p:nvSpPr>
          <p:spPr>
            <a:xfrm>
              <a:off x="5005677" y="2982602"/>
              <a:ext cx="164620" cy="183066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Bogen 84"/>
            <p:cNvSpPr/>
            <p:nvPr/>
          </p:nvSpPr>
          <p:spPr>
            <a:xfrm rot="16200000">
              <a:off x="4984648" y="3003632"/>
              <a:ext cx="183066" cy="141006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86" name="Gerade Verbindung 85"/>
          <p:cNvCxnSpPr/>
          <p:nvPr/>
        </p:nvCxnSpPr>
        <p:spPr>
          <a:xfrm>
            <a:off x="3307212" y="2912531"/>
            <a:ext cx="698510" cy="962004"/>
          </a:xfrm>
          <a:prstGeom prst="line">
            <a:avLst/>
          </a:prstGeom>
          <a:ln w="12700">
            <a:solidFill>
              <a:schemeClr val="dk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feld 87"/>
          <p:cNvSpPr txBox="1"/>
          <p:nvPr/>
        </p:nvSpPr>
        <p:spPr>
          <a:xfrm>
            <a:off x="2248821" y="324284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WDCC FUSE</a:t>
            </a:r>
            <a:endParaRPr lang="de-DE" sz="800" dirty="0"/>
          </a:p>
        </p:txBody>
      </p:sp>
      <p:grpSp>
        <p:nvGrpSpPr>
          <p:cNvPr id="89" name="Gruppieren 88"/>
          <p:cNvGrpSpPr/>
          <p:nvPr/>
        </p:nvGrpSpPr>
        <p:grpSpPr>
          <a:xfrm>
            <a:off x="2460653" y="2894550"/>
            <a:ext cx="80392" cy="316481"/>
            <a:chOff x="3333068" y="4002768"/>
            <a:chExt cx="80392" cy="316481"/>
          </a:xfrm>
        </p:grpSpPr>
        <p:cxnSp>
          <p:nvCxnSpPr>
            <p:cNvPr id="90" name="Gerade Verbindung 89"/>
            <p:cNvCxnSpPr/>
            <p:nvPr/>
          </p:nvCxnSpPr>
          <p:spPr>
            <a:xfrm flipV="1">
              <a:off x="3373264" y="4077072"/>
              <a:ext cx="0" cy="2421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Ellipse 90"/>
            <p:cNvSpPr/>
            <p:nvPr/>
          </p:nvSpPr>
          <p:spPr>
            <a:xfrm>
              <a:off x="3333068" y="4002768"/>
              <a:ext cx="80392" cy="7200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2" name="Textfeld 91"/>
          <p:cNvSpPr txBox="1"/>
          <p:nvPr/>
        </p:nvSpPr>
        <p:spPr>
          <a:xfrm>
            <a:off x="2048899" y="2832180"/>
            <a:ext cx="5415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Fuse</a:t>
            </a:r>
            <a:endParaRPr lang="de-DE" sz="1000" dirty="0"/>
          </a:p>
        </p:txBody>
      </p:sp>
      <p:sp>
        <p:nvSpPr>
          <p:cNvPr id="93" name="Abgerundetes Rechteck 92"/>
          <p:cNvSpPr/>
          <p:nvPr/>
        </p:nvSpPr>
        <p:spPr>
          <a:xfrm>
            <a:off x="2252062" y="4228636"/>
            <a:ext cx="1137460" cy="405334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WDCC / CERA</a:t>
            </a:r>
          </a:p>
          <a:p>
            <a:pPr algn="ctr"/>
            <a:r>
              <a:rPr lang="de-DE" sz="1000" dirty="0" smtClean="0"/>
              <a:t>Cache</a:t>
            </a:r>
            <a:endParaRPr lang="de-DE" sz="1000" dirty="0"/>
          </a:p>
        </p:txBody>
      </p:sp>
      <p:sp>
        <p:nvSpPr>
          <p:cNvPr id="98" name="Abgerundetes Rechteck 97"/>
          <p:cNvSpPr/>
          <p:nvPr/>
        </p:nvSpPr>
        <p:spPr>
          <a:xfrm>
            <a:off x="5231576" y="4275510"/>
            <a:ext cx="1569078" cy="288031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000" dirty="0" smtClean="0"/>
          </a:p>
          <a:p>
            <a:pPr algn="ctr"/>
            <a:r>
              <a:rPr lang="de-DE" sz="1000" dirty="0" smtClean="0"/>
              <a:t>National CMIP Pool</a:t>
            </a:r>
          </a:p>
          <a:p>
            <a:pPr algn="ctr"/>
            <a:endParaRPr lang="de-DE" sz="1400" dirty="0"/>
          </a:p>
        </p:txBody>
      </p:sp>
      <p:cxnSp>
        <p:nvCxnSpPr>
          <p:cNvPr id="101" name="Gerade Verbindung 100"/>
          <p:cNvCxnSpPr/>
          <p:nvPr/>
        </p:nvCxnSpPr>
        <p:spPr>
          <a:xfrm>
            <a:off x="2500849" y="2518847"/>
            <a:ext cx="0" cy="2620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Bogen 101"/>
          <p:cNvSpPr/>
          <p:nvPr/>
        </p:nvSpPr>
        <p:spPr>
          <a:xfrm>
            <a:off x="2418539" y="2766375"/>
            <a:ext cx="164620" cy="183066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Bogen 102"/>
          <p:cNvSpPr/>
          <p:nvPr/>
        </p:nvSpPr>
        <p:spPr>
          <a:xfrm rot="16200000">
            <a:off x="2397510" y="2787405"/>
            <a:ext cx="183066" cy="141006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4" name="Gruppieren 103"/>
          <p:cNvGrpSpPr/>
          <p:nvPr/>
        </p:nvGrpSpPr>
        <p:grpSpPr>
          <a:xfrm>
            <a:off x="2463073" y="3891431"/>
            <a:ext cx="80392" cy="316481"/>
            <a:chOff x="3333068" y="4002768"/>
            <a:chExt cx="80392" cy="316481"/>
          </a:xfrm>
        </p:grpSpPr>
        <p:cxnSp>
          <p:nvCxnSpPr>
            <p:cNvPr id="105" name="Gerade Verbindung 104"/>
            <p:cNvCxnSpPr/>
            <p:nvPr/>
          </p:nvCxnSpPr>
          <p:spPr>
            <a:xfrm flipV="1">
              <a:off x="3373264" y="4077072"/>
              <a:ext cx="0" cy="2421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Ellipse 105"/>
            <p:cNvSpPr/>
            <p:nvPr/>
          </p:nvSpPr>
          <p:spPr>
            <a:xfrm>
              <a:off x="3333068" y="4002768"/>
              <a:ext cx="80392" cy="7200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7" name="Gruppieren 106"/>
          <p:cNvGrpSpPr/>
          <p:nvPr/>
        </p:nvGrpSpPr>
        <p:grpSpPr>
          <a:xfrm>
            <a:off x="2420959" y="3581398"/>
            <a:ext cx="164620" cy="430594"/>
            <a:chOff x="5005677" y="2735074"/>
            <a:chExt cx="164620" cy="430594"/>
          </a:xfrm>
        </p:grpSpPr>
        <p:cxnSp>
          <p:nvCxnSpPr>
            <p:cNvPr id="108" name="Gerade Verbindung 107"/>
            <p:cNvCxnSpPr/>
            <p:nvPr/>
          </p:nvCxnSpPr>
          <p:spPr>
            <a:xfrm>
              <a:off x="5087987" y="2735074"/>
              <a:ext cx="0" cy="26200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9" name="Bogen 108"/>
            <p:cNvSpPr/>
            <p:nvPr/>
          </p:nvSpPr>
          <p:spPr>
            <a:xfrm>
              <a:off x="5005677" y="2982602"/>
              <a:ext cx="164620" cy="183066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0" name="Bogen 109"/>
            <p:cNvSpPr/>
            <p:nvPr/>
          </p:nvSpPr>
          <p:spPr>
            <a:xfrm rot="16200000">
              <a:off x="4984648" y="3003632"/>
              <a:ext cx="183066" cy="141006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2" name="Gruppieren 111"/>
          <p:cNvGrpSpPr/>
          <p:nvPr/>
        </p:nvGrpSpPr>
        <p:grpSpPr>
          <a:xfrm>
            <a:off x="6580743" y="3908188"/>
            <a:ext cx="80392" cy="316481"/>
            <a:chOff x="3333068" y="4002768"/>
            <a:chExt cx="80392" cy="316481"/>
          </a:xfrm>
        </p:grpSpPr>
        <p:cxnSp>
          <p:nvCxnSpPr>
            <p:cNvPr id="113" name="Gerade Verbindung 112"/>
            <p:cNvCxnSpPr/>
            <p:nvPr/>
          </p:nvCxnSpPr>
          <p:spPr>
            <a:xfrm flipV="1">
              <a:off x="3373264" y="4077072"/>
              <a:ext cx="0" cy="2421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Ellipse 113"/>
            <p:cNvSpPr/>
            <p:nvPr/>
          </p:nvSpPr>
          <p:spPr>
            <a:xfrm>
              <a:off x="3333068" y="4002768"/>
              <a:ext cx="80392" cy="7200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15" name="Textfeld 114"/>
          <p:cNvSpPr txBox="1"/>
          <p:nvPr/>
        </p:nvSpPr>
        <p:spPr>
          <a:xfrm>
            <a:off x="6674371" y="3765771"/>
            <a:ext cx="406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NFS</a:t>
            </a:r>
            <a:endParaRPr lang="de-DE" sz="1000" dirty="0"/>
          </a:p>
        </p:txBody>
      </p:sp>
      <p:sp>
        <p:nvSpPr>
          <p:cNvPr id="122" name="Textfeld 121"/>
          <p:cNvSpPr txBox="1"/>
          <p:nvPr/>
        </p:nvSpPr>
        <p:spPr>
          <a:xfrm>
            <a:off x="531156" y="391368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/>
              <a:t>WDCC / CERA</a:t>
            </a:r>
          </a:p>
          <a:p>
            <a:pPr algn="ctr"/>
            <a:r>
              <a:rPr lang="de-DE" sz="1200" b="1" dirty="0" smtClean="0"/>
              <a:t>LTA</a:t>
            </a:r>
            <a:endParaRPr lang="de-DE" sz="1200" b="1" dirty="0"/>
          </a:p>
        </p:txBody>
      </p:sp>
      <p:sp>
        <p:nvSpPr>
          <p:cNvPr id="127" name="Rechteck 126"/>
          <p:cNvSpPr/>
          <p:nvPr/>
        </p:nvSpPr>
        <p:spPr>
          <a:xfrm>
            <a:off x="7385760" y="2408072"/>
            <a:ext cx="553640" cy="3748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dirty="0"/>
          </a:p>
        </p:txBody>
      </p:sp>
      <p:sp>
        <p:nvSpPr>
          <p:cNvPr id="128" name="Rechteck 127"/>
          <p:cNvSpPr/>
          <p:nvPr/>
        </p:nvSpPr>
        <p:spPr>
          <a:xfrm>
            <a:off x="7806596" y="2447221"/>
            <a:ext cx="276820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Rechteck 128"/>
          <p:cNvSpPr/>
          <p:nvPr/>
        </p:nvSpPr>
        <p:spPr>
          <a:xfrm>
            <a:off x="7814980" y="2599621"/>
            <a:ext cx="276820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Textfeld 129"/>
          <p:cNvSpPr txBox="1"/>
          <p:nvPr/>
        </p:nvSpPr>
        <p:spPr>
          <a:xfrm>
            <a:off x="7385760" y="2426232"/>
            <a:ext cx="553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Project VMs</a:t>
            </a:r>
            <a:endParaRPr lang="de-DE" sz="800" dirty="0"/>
          </a:p>
        </p:txBody>
      </p:sp>
      <p:grpSp>
        <p:nvGrpSpPr>
          <p:cNvPr id="131" name="Gruppieren 130"/>
          <p:cNvGrpSpPr/>
          <p:nvPr/>
        </p:nvGrpSpPr>
        <p:grpSpPr>
          <a:xfrm>
            <a:off x="3311101" y="5000805"/>
            <a:ext cx="80392" cy="316481"/>
            <a:chOff x="3333068" y="4002768"/>
            <a:chExt cx="80392" cy="316481"/>
          </a:xfrm>
        </p:grpSpPr>
        <p:cxnSp>
          <p:nvCxnSpPr>
            <p:cNvPr id="132" name="Gerade Verbindung 131"/>
            <p:cNvCxnSpPr/>
            <p:nvPr/>
          </p:nvCxnSpPr>
          <p:spPr>
            <a:xfrm flipV="1">
              <a:off x="3373264" y="4077072"/>
              <a:ext cx="0" cy="2421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3" name="Ellipse 132"/>
            <p:cNvSpPr/>
            <p:nvPr/>
          </p:nvSpPr>
          <p:spPr>
            <a:xfrm>
              <a:off x="3333068" y="4002768"/>
              <a:ext cx="80392" cy="7200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35" name="Gerade Verbindung 134"/>
          <p:cNvCxnSpPr/>
          <p:nvPr/>
        </p:nvCxnSpPr>
        <p:spPr>
          <a:xfrm flipH="1">
            <a:off x="1080090" y="4663601"/>
            <a:ext cx="1672787" cy="7096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>
            <a:stCxn id="74" idx="1"/>
          </p:cNvCxnSpPr>
          <p:nvPr/>
        </p:nvCxnSpPr>
        <p:spPr>
          <a:xfrm flipH="1">
            <a:off x="1629024" y="3393961"/>
            <a:ext cx="583793" cy="4494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0" name="Abgerundetes Rechteck 139"/>
          <p:cNvSpPr/>
          <p:nvPr/>
        </p:nvSpPr>
        <p:spPr>
          <a:xfrm>
            <a:off x="531156" y="5373216"/>
            <a:ext cx="1097868" cy="576064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WDCC / CERA</a:t>
            </a:r>
          </a:p>
          <a:p>
            <a:pPr algn="ctr"/>
            <a:r>
              <a:rPr lang="de-DE" sz="1000" dirty="0" smtClean="0"/>
              <a:t>Long Term Archive Data</a:t>
            </a:r>
          </a:p>
        </p:txBody>
      </p:sp>
      <p:cxnSp>
        <p:nvCxnSpPr>
          <p:cNvPr id="142" name="Gerade Verbindung 141"/>
          <p:cNvCxnSpPr>
            <a:stCxn id="29" idx="2"/>
          </p:cNvCxnSpPr>
          <p:nvPr/>
        </p:nvCxnSpPr>
        <p:spPr>
          <a:xfrm flipH="1">
            <a:off x="887574" y="4663601"/>
            <a:ext cx="75630" cy="6855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Rechteck 143"/>
          <p:cNvSpPr/>
          <p:nvPr/>
        </p:nvSpPr>
        <p:spPr>
          <a:xfrm>
            <a:off x="5688871" y="2192127"/>
            <a:ext cx="699359" cy="38134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dirty="0"/>
          </a:p>
        </p:txBody>
      </p:sp>
      <p:sp>
        <p:nvSpPr>
          <p:cNvPr id="145" name="Rechteck 144"/>
          <p:cNvSpPr/>
          <p:nvPr/>
        </p:nvSpPr>
        <p:spPr>
          <a:xfrm>
            <a:off x="6299794" y="2231277"/>
            <a:ext cx="204364" cy="87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6" name="Rechteck 145"/>
          <p:cNvSpPr/>
          <p:nvPr/>
        </p:nvSpPr>
        <p:spPr>
          <a:xfrm>
            <a:off x="6299794" y="2412184"/>
            <a:ext cx="221346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Textfeld 146"/>
          <p:cNvSpPr txBox="1"/>
          <p:nvPr/>
        </p:nvSpPr>
        <p:spPr>
          <a:xfrm>
            <a:off x="5668151" y="2192522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Processing</a:t>
            </a:r>
          </a:p>
          <a:p>
            <a:r>
              <a:rPr lang="de-DE" sz="800" dirty="0" smtClean="0"/>
              <a:t>Nodes</a:t>
            </a:r>
            <a:endParaRPr lang="de-DE" sz="800" dirty="0"/>
          </a:p>
        </p:txBody>
      </p:sp>
      <p:sp>
        <p:nvSpPr>
          <p:cNvPr id="149" name="Rechteck 148"/>
          <p:cNvSpPr/>
          <p:nvPr/>
        </p:nvSpPr>
        <p:spPr>
          <a:xfrm>
            <a:off x="4881838" y="1492744"/>
            <a:ext cx="576064" cy="3748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dirty="0"/>
          </a:p>
        </p:txBody>
      </p:sp>
      <p:sp>
        <p:nvSpPr>
          <p:cNvPr id="150" name="Rechteck 149"/>
          <p:cNvSpPr/>
          <p:nvPr/>
        </p:nvSpPr>
        <p:spPr>
          <a:xfrm>
            <a:off x="5313886" y="1531893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1" name="Rechteck 150"/>
          <p:cNvSpPr/>
          <p:nvPr/>
        </p:nvSpPr>
        <p:spPr>
          <a:xfrm>
            <a:off x="5322270" y="1684293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2" name="Textfeld 151"/>
          <p:cNvSpPr txBox="1"/>
          <p:nvPr/>
        </p:nvSpPr>
        <p:spPr>
          <a:xfrm>
            <a:off x="4881838" y="1507402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 smtClean="0"/>
              <a:t>Visuali</a:t>
            </a:r>
            <a:r>
              <a:rPr lang="de-DE" sz="800" dirty="0" smtClean="0"/>
              <a:t>-</a:t>
            </a:r>
          </a:p>
          <a:p>
            <a:r>
              <a:rPr lang="de-DE" sz="800" dirty="0" err="1" smtClean="0"/>
              <a:t>sation</a:t>
            </a:r>
            <a:endParaRPr lang="de-DE" sz="800" dirty="0"/>
          </a:p>
        </p:txBody>
      </p:sp>
      <p:sp>
        <p:nvSpPr>
          <p:cNvPr id="154" name="Rechteck 153"/>
          <p:cNvSpPr/>
          <p:nvPr/>
        </p:nvSpPr>
        <p:spPr>
          <a:xfrm>
            <a:off x="8157134" y="2489291"/>
            <a:ext cx="553640" cy="3748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dirty="0"/>
          </a:p>
        </p:txBody>
      </p:sp>
      <p:sp>
        <p:nvSpPr>
          <p:cNvPr id="155" name="Rechteck 154"/>
          <p:cNvSpPr/>
          <p:nvPr/>
        </p:nvSpPr>
        <p:spPr>
          <a:xfrm>
            <a:off x="8548153" y="2542665"/>
            <a:ext cx="268436" cy="858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Rechteck 155"/>
          <p:cNvSpPr/>
          <p:nvPr/>
        </p:nvSpPr>
        <p:spPr>
          <a:xfrm>
            <a:off x="8548153" y="2703847"/>
            <a:ext cx="276820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7" name="Textfeld 156"/>
          <p:cNvSpPr txBox="1"/>
          <p:nvPr/>
        </p:nvSpPr>
        <p:spPr>
          <a:xfrm>
            <a:off x="8109805" y="2550739"/>
            <a:ext cx="5536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PID VMs</a:t>
            </a:r>
            <a:endParaRPr lang="de-DE" sz="800" dirty="0"/>
          </a:p>
        </p:txBody>
      </p:sp>
      <p:sp>
        <p:nvSpPr>
          <p:cNvPr id="116" name="Rechteck 115"/>
          <p:cNvSpPr/>
          <p:nvPr/>
        </p:nvSpPr>
        <p:spPr>
          <a:xfrm>
            <a:off x="390414" y="3363881"/>
            <a:ext cx="576064" cy="49793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dirty="0"/>
          </a:p>
        </p:txBody>
      </p:sp>
      <p:sp>
        <p:nvSpPr>
          <p:cNvPr id="117" name="Rechteck 116"/>
          <p:cNvSpPr/>
          <p:nvPr/>
        </p:nvSpPr>
        <p:spPr>
          <a:xfrm>
            <a:off x="809638" y="3442447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Rechteck 117"/>
          <p:cNvSpPr/>
          <p:nvPr/>
        </p:nvSpPr>
        <p:spPr>
          <a:xfrm>
            <a:off x="818022" y="3696445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Textfeld 118"/>
          <p:cNvSpPr txBox="1"/>
          <p:nvPr/>
        </p:nvSpPr>
        <p:spPr>
          <a:xfrm>
            <a:off x="387140" y="3405962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Oracle</a:t>
            </a:r>
          </a:p>
          <a:p>
            <a:r>
              <a:rPr lang="de-DE" sz="800" dirty="0" smtClean="0"/>
              <a:t>DB</a:t>
            </a:r>
            <a:endParaRPr lang="de-DE" sz="800" dirty="0"/>
          </a:p>
        </p:txBody>
      </p:sp>
      <p:sp>
        <p:nvSpPr>
          <p:cNvPr id="121" name="Rechteck 120"/>
          <p:cNvSpPr/>
          <p:nvPr/>
        </p:nvSpPr>
        <p:spPr>
          <a:xfrm>
            <a:off x="681720" y="2575412"/>
            <a:ext cx="576064" cy="49793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900" dirty="0"/>
          </a:p>
        </p:txBody>
      </p:sp>
      <p:sp>
        <p:nvSpPr>
          <p:cNvPr id="123" name="Rechteck 122"/>
          <p:cNvSpPr/>
          <p:nvPr/>
        </p:nvSpPr>
        <p:spPr>
          <a:xfrm>
            <a:off x="1100944" y="2653978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Rechteck 123"/>
          <p:cNvSpPr/>
          <p:nvPr/>
        </p:nvSpPr>
        <p:spPr>
          <a:xfrm>
            <a:off x="1109328" y="2907976"/>
            <a:ext cx="288032" cy="77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Textfeld 124"/>
          <p:cNvSpPr txBox="1"/>
          <p:nvPr/>
        </p:nvSpPr>
        <p:spPr>
          <a:xfrm>
            <a:off x="678446" y="2617493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WDCC</a:t>
            </a:r>
          </a:p>
          <a:p>
            <a:r>
              <a:rPr lang="de-DE" sz="800" dirty="0" smtClean="0"/>
              <a:t>Portal</a:t>
            </a:r>
          </a:p>
        </p:txBody>
      </p:sp>
      <p:sp>
        <p:nvSpPr>
          <p:cNvPr id="126" name="Abgerundetes Rechteck 125"/>
          <p:cNvSpPr/>
          <p:nvPr/>
        </p:nvSpPr>
        <p:spPr>
          <a:xfrm>
            <a:off x="4777090" y="5293536"/>
            <a:ext cx="4114014" cy="735423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DKRZ </a:t>
            </a:r>
            <a:r>
              <a:rPr lang="de-DE" sz="1400" b="1" dirty="0" err="1" smtClean="0"/>
              <a:t>openstack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cloud</a:t>
            </a:r>
            <a:r>
              <a:rPr lang="de-DE" sz="1400" b="1" dirty="0" smtClean="0"/>
              <a:t> </a:t>
            </a:r>
            <a:endParaRPr lang="de-DE" sz="1400" b="1" dirty="0"/>
          </a:p>
        </p:txBody>
      </p:sp>
      <p:grpSp>
        <p:nvGrpSpPr>
          <p:cNvPr id="134" name="Gruppieren 133"/>
          <p:cNvGrpSpPr/>
          <p:nvPr/>
        </p:nvGrpSpPr>
        <p:grpSpPr>
          <a:xfrm>
            <a:off x="6896503" y="4977055"/>
            <a:ext cx="80392" cy="316481"/>
            <a:chOff x="3333068" y="4002768"/>
            <a:chExt cx="80392" cy="316481"/>
          </a:xfrm>
        </p:grpSpPr>
        <p:cxnSp>
          <p:nvCxnSpPr>
            <p:cNvPr id="137" name="Gerade Verbindung 136"/>
            <p:cNvCxnSpPr/>
            <p:nvPr/>
          </p:nvCxnSpPr>
          <p:spPr>
            <a:xfrm flipV="1">
              <a:off x="3373264" y="4077072"/>
              <a:ext cx="0" cy="2421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8" name="Ellipse 137"/>
            <p:cNvSpPr/>
            <p:nvPr/>
          </p:nvSpPr>
          <p:spPr>
            <a:xfrm>
              <a:off x="3333068" y="4002768"/>
              <a:ext cx="80392" cy="7200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9" name="Gruppieren 138"/>
          <p:cNvGrpSpPr/>
          <p:nvPr/>
        </p:nvGrpSpPr>
        <p:grpSpPr>
          <a:xfrm>
            <a:off x="6877695" y="6028687"/>
            <a:ext cx="164620" cy="430594"/>
            <a:chOff x="5005677" y="2735074"/>
            <a:chExt cx="164620" cy="430594"/>
          </a:xfrm>
        </p:grpSpPr>
        <p:cxnSp>
          <p:nvCxnSpPr>
            <p:cNvPr id="141" name="Gerade Verbindung 140"/>
            <p:cNvCxnSpPr/>
            <p:nvPr/>
          </p:nvCxnSpPr>
          <p:spPr>
            <a:xfrm>
              <a:off x="5087987" y="2735074"/>
              <a:ext cx="0" cy="26200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3" name="Bogen 142"/>
            <p:cNvSpPr/>
            <p:nvPr/>
          </p:nvSpPr>
          <p:spPr>
            <a:xfrm>
              <a:off x="5005677" y="2982602"/>
              <a:ext cx="164620" cy="183066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8" name="Bogen 147"/>
            <p:cNvSpPr/>
            <p:nvPr/>
          </p:nvSpPr>
          <p:spPr>
            <a:xfrm rot="16200000">
              <a:off x="4984648" y="3003632"/>
              <a:ext cx="183066" cy="141006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53" name="Gruppieren 152"/>
          <p:cNvGrpSpPr/>
          <p:nvPr/>
        </p:nvGrpSpPr>
        <p:grpSpPr>
          <a:xfrm>
            <a:off x="4558101" y="4833765"/>
            <a:ext cx="164620" cy="430594"/>
            <a:chOff x="5005677" y="2735074"/>
            <a:chExt cx="164620" cy="430594"/>
          </a:xfrm>
        </p:grpSpPr>
        <p:cxnSp>
          <p:nvCxnSpPr>
            <p:cNvPr id="158" name="Gerade Verbindung 157"/>
            <p:cNvCxnSpPr/>
            <p:nvPr/>
          </p:nvCxnSpPr>
          <p:spPr>
            <a:xfrm>
              <a:off x="5087987" y="2735074"/>
              <a:ext cx="0" cy="26200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9" name="Bogen 158"/>
            <p:cNvSpPr/>
            <p:nvPr/>
          </p:nvSpPr>
          <p:spPr>
            <a:xfrm>
              <a:off x="5005677" y="2982602"/>
              <a:ext cx="164620" cy="183066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0" name="Bogen 159"/>
            <p:cNvSpPr/>
            <p:nvPr/>
          </p:nvSpPr>
          <p:spPr>
            <a:xfrm rot="16200000">
              <a:off x="4984648" y="3003632"/>
              <a:ext cx="183066" cy="141006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61" name="Gerade Verbindung 160"/>
          <p:cNvCxnSpPr/>
          <p:nvPr/>
        </p:nvCxnSpPr>
        <p:spPr>
          <a:xfrm flipV="1">
            <a:off x="4777090" y="5084165"/>
            <a:ext cx="2171109" cy="11609"/>
          </a:xfrm>
          <a:prstGeom prst="line">
            <a:avLst/>
          </a:prstGeom>
          <a:ln w="12700">
            <a:solidFill>
              <a:schemeClr val="dk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Gerade Verbindung 161"/>
          <p:cNvCxnSpPr/>
          <p:nvPr/>
        </p:nvCxnSpPr>
        <p:spPr>
          <a:xfrm>
            <a:off x="3483011" y="5025691"/>
            <a:ext cx="993923" cy="70083"/>
          </a:xfrm>
          <a:prstGeom prst="line">
            <a:avLst/>
          </a:prstGeom>
          <a:ln w="12700">
            <a:solidFill>
              <a:schemeClr val="dk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>
            <a:stCxn id="115" idx="1"/>
            <a:endCxn id="39" idx="2"/>
          </p:cNvCxnSpPr>
          <p:nvPr/>
        </p:nvCxnSpPr>
        <p:spPr>
          <a:xfrm flipV="1">
            <a:off x="6674371" y="2958213"/>
            <a:ext cx="1267072" cy="930669"/>
          </a:xfrm>
          <a:prstGeom prst="line">
            <a:avLst/>
          </a:prstGeom>
          <a:ln w="12700">
            <a:solidFill>
              <a:schemeClr val="dk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45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DKRZ </a:t>
            </a:r>
            <a:r>
              <a:rPr lang="de-DE" dirty="0" err="1" smtClean="0"/>
              <a:t>enterprise</a:t>
            </a:r>
            <a:r>
              <a:rPr lang="de-DE" dirty="0" smtClean="0"/>
              <a:t> </a:t>
            </a:r>
            <a:r>
              <a:rPr lang="de-DE" dirty="0" err="1" smtClean="0"/>
              <a:t>viewpoint</a:t>
            </a:r>
            <a:r>
              <a:rPr lang="de-DE" dirty="0" smtClean="0"/>
              <a:t> (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centric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EE2753-C21E-46CB-9F8B-EB28DF58147F}" type="datetime1">
              <a:rPr lang="de-DE" smtClean="0"/>
              <a:pPr/>
              <a:t>08.06.2016</a:t>
            </a:fld>
            <a:endParaRPr lang="en-US" dirty="0"/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1973411" y="1387020"/>
            <a:ext cx="269782" cy="406509"/>
            <a:chOff x="567" y="981"/>
            <a:chExt cx="363" cy="544"/>
          </a:xfrm>
        </p:grpSpPr>
        <p:sp>
          <p:nvSpPr>
            <p:cNvPr id="7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4" name="Textfeld 13"/>
          <p:cNvSpPr txBox="1"/>
          <p:nvPr/>
        </p:nvSpPr>
        <p:spPr>
          <a:xfrm>
            <a:off x="107504" y="1030913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stakeholder</a:t>
            </a:r>
            <a:endParaRPr lang="de-DE" sz="1000" dirty="0"/>
          </a:p>
        </p:txBody>
      </p:sp>
      <p:sp>
        <p:nvSpPr>
          <p:cNvPr id="17" name="Ellipse 16"/>
          <p:cNvSpPr/>
          <p:nvPr/>
        </p:nvSpPr>
        <p:spPr>
          <a:xfrm>
            <a:off x="413572" y="1277134"/>
            <a:ext cx="495672" cy="262493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MPI-M</a:t>
            </a:r>
            <a:endParaRPr lang="de-DE" sz="800" dirty="0"/>
          </a:p>
        </p:txBody>
      </p:sp>
      <p:sp>
        <p:nvSpPr>
          <p:cNvPr id="18" name="Ellipse 17"/>
          <p:cNvSpPr/>
          <p:nvPr/>
        </p:nvSpPr>
        <p:spPr>
          <a:xfrm>
            <a:off x="429455" y="1655358"/>
            <a:ext cx="516129" cy="182490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2"/>
                </a:solidFill>
              </a:rPr>
              <a:t>AWI</a:t>
            </a:r>
            <a:endParaRPr lang="de-DE" sz="800" dirty="0">
              <a:solidFill>
                <a:schemeClr val="tx2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621548" y="1431219"/>
            <a:ext cx="720080" cy="165716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Uni HH</a:t>
            </a:r>
            <a:endParaRPr lang="de-DE" sz="800" dirty="0"/>
          </a:p>
        </p:txBody>
      </p:sp>
      <p:sp>
        <p:nvSpPr>
          <p:cNvPr id="20" name="Ellipse 19"/>
          <p:cNvSpPr/>
          <p:nvPr/>
        </p:nvSpPr>
        <p:spPr>
          <a:xfrm>
            <a:off x="611560" y="1811270"/>
            <a:ext cx="1008112" cy="182490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2"/>
                </a:solidFill>
              </a:rPr>
              <a:t>Geesthacht</a:t>
            </a:r>
            <a:endParaRPr lang="de-DE" sz="800" dirty="0">
              <a:solidFill>
                <a:schemeClr val="tx2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-18476" y="189338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2"/>
                </a:solidFill>
              </a:rPr>
              <a:t>„</a:t>
            </a:r>
            <a:r>
              <a:rPr lang="de-DE" sz="1000" dirty="0" err="1" smtClean="0">
                <a:solidFill>
                  <a:schemeClr val="tx2"/>
                </a:solidFill>
              </a:rPr>
              <a:t>system</a:t>
            </a:r>
            <a:r>
              <a:rPr lang="de-DE" sz="1000" dirty="0" smtClean="0">
                <a:solidFill>
                  <a:schemeClr val="tx2"/>
                </a:solidFill>
              </a:rPr>
              <a:t> </a:t>
            </a:r>
            <a:r>
              <a:rPr lang="de-DE" sz="1000" dirty="0" err="1" smtClean="0">
                <a:solidFill>
                  <a:schemeClr val="tx2"/>
                </a:solidFill>
              </a:rPr>
              <a:t>funders</a:t>
            </a:r>
            <a:r>
              <a:rPr lang="de-DE" sz="1000" dirty="0" smtClean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23" name="Ellipse 22"/>
          <p:cNvSpPr/>
          <p:nvPr/>
        </p:nvSpPr>
        <p:spPr>
          <a:xfrm>
            <a:off x="179512" y="1607643"/>
            <a:ext cx="1584176" cy="669229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800" dirty="0" smtClean="0">
              <a:solidFill>
                <a:schemeClr val="tx2"/>
              </a:solidFill>
            </a:endParaRPr>
          </a:p>
          <a:p>
            <a:pPr algn="ctr"/>
            <a:endParaRPr lang="de-DE" sz="800" dirty="0">
              <a:solidFill>
                <a:schemeClr val="tx2"/>
              </a:solidFill>
            </a:endParaRPr>
          </a:p>
          <a:p>
            <a:pPr algn="ctr"/>
            <a:endParaRPr lang="de-DE" sz="800" dirty="0" smtClean="0">
              <a:solidFill>
                <a:schemeClr val="tx2"/>
              </a:solidFill>
            </a:endParaRPr>
          </a:p>
          <a:p>
            <a:pPr algn="ctr"/>
            <a:r>
              <a:rPr lang="de-DE" sz="800" dirty="0" smtClean="0">
                <a:solidFill>
                  <a:schemeClr val="tx2"/>
                </a:solidFill>
              </a:rPr>
              <a:t>Helmholtz</a:t>
            </a:r>
          </a:p>
          <a:p>
            <a:pPr algn="ctr"/>
            <a:r>
              <a:rPr lang="de-DE" sz="800" dirty="0" err="1" smtClean="0">
                <a:solidFill>
                  <a:schemeClr val="tx2"/>
                </a:solidFill>
              </a:rPr>
              <a:t>Association</a:t>
            </a:r>
            <a:endParaRPr lang="de-DE" sz="800" dirty="0">
              <a:solidFill>
                <a:schemeClr val="tx2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52421" y="2276872"/>
            <a:ext cx="1858333" cy="391977"/>
          </a:xfrm>
          <a:prstGeom prst="ellipse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2"/>
                </a:solidFill>
              </a:rPr>
              <a:t>BMBF (</a:t>
            </a:r>
            <a:r>
              <a:rPr lang="de-DE" sz="800" dirty="0" err="1" smtClean="0">
                <a:solidFill>
                  <a:schemeClr val="tx2"/>
                </a:solidFill>
              </a:rPr>
              <a:t>current</a:t>
            </a:r>
            <a:r>
              <a:rPr lang="de-DE" sz="800" dirty="0" smtClean="0">
                <a:solidFill>
                  <a:schemeClr val="tx2"/>
                </a:solidFill>
              </a:rPr>
              <a:t> </a:t>
            </a:r>
            <a:r>
              <a:rPr lang="de-DE" sz="800" dirty="0" err="1" smtClean="0">
                <a:solidFill>
                  <a:schemeClr val="tx2"/>
                </a:solidFill>
              </a:rPr>
              <a:t>and</a:t>
            </a:r>
            <a:r>
              <a:rPr lang="de-DE" sz="800" dirty="0" smtClean="0">
                <a:solidFill>
                  <a:schemeClr val="tx2"/>
                </a:solidFill>
              </a:rPr>
              <a:t> </a:t>
            </a:r>
            <a:r>
              <a:rPr lang="de-DE" sz="800" dirty="0" err="1" smtClean="0">
                <a:solidFill>
                  <a:schemeClr val="tx2"/>
                </a:solidFill>
              </a:rPr>
              <a:t>prior</a:t>
            </a:r>
            <a:r>
              <a:rPr lang="de-DE" sz="800" dirty="0" smtClean="0">
                <a:solidFill>
                  <a:schemeClr val="tx2"/>
                </a:solidFill>
              </a:rPr>
              <a:t> </a:t>
            </a:r>
            <a:r>
              <a:rPr lang="de-DE" sz="800" dirty="0" err="1" smtClean="0">
                <a:solidFill>
                  <a:schemeClr val="tx2"/>
                </a:solidFill>
              </a:rPr>
              <a:t>systems</a:t>
            </a:r>
            <a:r>
              <a:rPr lang="de-DE" sz="800" dirty="0" smtClean="0">
                <a:solidFill>
                  <a:schemeClr val="tx2"/>
                </a:solidFill>
              </a:rPr>
              <a:t> – not </a:t>
            </a:r>
            <a:r>
              <a:rPr lang="de-DE" sz="800" dirty="0" err="1" smtClean="0">
                <a:solidFill>
                  <a:schemeClr val="tx2"/>
                </a:solidFill>
              </a:rPr>
              <a:t>next</a:t>
            </a:r>
            <a:r>
              <a:rPr lang="de-DE" sz="800" dirty="0" smtClean="0">
                <a:solidFill>
                  <a:schemeClr val="tx2"/>
                </a:solidFill>
              </a:rPr>
              <a:t> </a:t>
            </a:r>
            <a:r>
              <a:rPr lang="de-DE" sz="800" dirty="0" err="1" smtClean="0">
                <a:solidFill>
                  <a:schemeClr val="tx2"/>
                </a:solidFill>
              </a:rPr>
              <a:t>generations</a:t>
            </a:r>
            <a:r>
              <a:rPr lang="de-DE" sz="800" dirty="0" smtClean="0">
                <a:solidFill>
                  <a:schemeClr val="tx2"/>
                </a:solidFill>
              </a:rPr>
              <a:t>)</a:t>
            </a:r>
            <a:endParaRPr lang="de-DE" sz="800" dirty="0">
              <a:solidFill>
                <a:schemeClr val="tx2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3197547" y="1441308"/>
            <a:ext cx="1368152" cy="5359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err="1" smtClean="0"/>
              <a:t>Resource</a:t>
            </a:r>
            <a:r>
              <a:rPr lang="de-DE" sz="1000" dirty="0" smtClean="0"/>
              <a:t> </a:t>
            </a:r>
            <a:r>
              <a:rPr lang="de-DE" sz="1000" dirty="0" err="1" smtClean="0"/>
              <a:t>usage</a:t>
            </a:r>
            <a:r>
              <a:rPr lang="de-DE" sz="1000" dirty="0" smtClean="0"/>
              <a:t> (</a:t>
            </a:r>
            <a:r>
              <a:rPr lang="de-DE" sz="1000" dirty="0" err="1" smtClean="0"/>
              <a:t>storage</a:t>
            </a:r>
            <a:r>
              <a:rPr lang="de-DE" sz="1000" dirty="0" smtClean="0"/>
              <a:t> / </a:t>
            </a:r>
            <a:r>
              <a:rPr lang="de-DE" sz="1000" dirty="0" err="1" smtClean="0"/>
              <a:t>compute</a:t>
            </a:r>
            <a:r>
              <a:rPr lang="de-DE" sz="1000" dirty="0" smtClean="0"/>
              <a:t>)</a:t>
            </a:r>
            <a:endParaRPr lang="de-DE" sz="1000" dirty="0"/>
          </a:p>
        </p:txBody>
      </p:sp>
      <p:sp>
        <p:nvSpPr>
          <p:cNvPr id="26" name="Ellipse 25"/>
          <p:cNvSpPr/>
          <p:nvPr/>
        </p:nvSpPr>
        <p:spPr>
          <a:xfrm>
            <a:off x="3131840" y="2402970"/>
            <a:ext cx="1368152" cy="5359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Data </a:t>
            </a:r>
            <a:r>
              <a:rPr lang="de-DE" sz="1000" dirty="0" err="1" smtClean="0"/>
              <a:t>Production</a:t>
            </a:r>
            <a:endParaRPr lang="de-DE" sz="1000" dirty="0"/>
          </a:p>
        </p:txBody>
      </p:sp>
      <p:grpSp>
        <p:nvGrpSpPr>
          <p:cNvPr id="27" name="Group 44"/>
          <p:cNvGrpSpPr>
            <a:grpSpLocks/>
          </p:cNvGrpSpPr>
          <p:nvPr/>
        </p:nvGrpSpPr>
        <p:grpSpPr bwMode="auto">
          <a:xfrm>
            <a:off x="2277920" y="2811276"/>
            <a:ext cx="269782" cy="406509"/>
            <a:chOff x="567" y="981"/>
            <a:chExt cx="363" cy="544"/>
          </a:xfrm>
        </p:grpSpPr>
        <p:sp>
          <p:nvSpPr>
            <p:cNvPr id="28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2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3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4" name="Textfeld 33"/>
          <p:cNvSpPr txBox="1"/>
          <p:nvPr/>
        </p:nvSpPr>
        <p:spPr>
          <a:xfrm>
            <a:off x="1243834" y="2953755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„</a:t>
            </a:r>
            <a:r>
              <a:rPr lang="de-DE" sz="1000" dirty="0" err="1" smtClean="0"/>
              <a:t>Modelers</a:t>
            </a:r>
            <a:r>
              <a:rPr lang="de-DE" sz="1000" dirty="0" smtClean="0"/>
              <a:t>“</a:t>
            </a:r>
            <a:endParaRPr lang="de-DE" sz="1000" dirty="0"/>
          </a:p>
        </p:txBody>
      </p:sp>
      <p:cxnSp>
        <p:nvCxnSpPr>
          <p:cNvPr id="36" name="Gerade Verbindung 35"/>
          <p:cNvCxnSpPr>
            <a:endCxn id="25" idx="2"/>
          </p:cNvCxnSpPr>
          <p:nvPr/>
        </p:nvCxnSpPr>
        <p:spPr>
          <a:xfrm>
            <a:off x="2339752" y="1709269"/>
            <a:ext cx="8577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Gerade Verbindung 36"/>
          <p:cNvCxnSpPr>
            <a:endCxn id="26" idx="2"/>
          </p:cNvCxnSpPr>
          <p:nvPr/>
        </p:nvCxnSpPr>
        <p:spPr>
          <a:xfrm flipV="1">
            <a:off x="2608353" y="2670931"/>
            <a:ext cx="523487" cy="267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 44"/>
          <p:cNvGrpSpPr>
            <a:grpSpLocks/>
          </p:cNvGrpSpPr>
          <p:nvPr/>
        </p:nvGrpSpPr>
        <p:grpSpPr bwMode="auto">
          <a:xfrm>
            <a:off x="2312292" y="3351790"/>
            <a:ext cx="269782" cy="406509"/>
            <a:chOff x="567" y="981"/>
            <a:chExt cx="363" cy="544"/>
          </a:xfrm>
        </p:grpSpPr>
        <p:sp>
          <p:nvSpPr>
            <p:cNvPr id="40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1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2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3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5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46" name="Textfeld 45"/>
          <p:cNvSpPr txBox="1"/>
          <p:nvPr/>
        </p:nvSpPr>
        <p:spPr>
          <a:xfrm>
            <a:off x="1266188" y="3397097"/>
            <a:ext cx="922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„</a:t>
            </a:r>
            <a:r>
              <a:rPr lang="de-DE" sz="1000" dirty="0" err="1" smtClean="0"/>
              <a:t>Climate</a:t>
            </a:r>
            <a:r>
              <a:rPr lang="de-DE" sz="1000" dirty="0" smtClean="0"/>
              <a:t> </a:t>
            </a:r>
            <a:r>
              <a:rPr lang="de-DE" sz="1000" dirty="0" err="1" smtClean="0"/>
              <a:t>data</a:t>
            </a:r>
            <a:r>
              <a:rPr lang="de-DE" sz="1000" dirty="0" smtClean="0"/>
              <a:t> Researchers“</a:t>
            </a:r>
            <a:endParaRPr lang="de-DE" sz="1000" dirty="0"/>
          </a:p>
        </p:txBody>
      </p:sp>
      <p:sp>
        <p:nvSpPr>
          <p:cNvPr id="47" name="Ellipse 46"/>
          <p:cNvSpPr/>
          <p:nvPr/>
        </p:nvSpPr>
        <p:spPr>
          <a:xfrm>
            <a:off x="3131840" y="3222378"/>
            <a:ext cx="1368152" cy="5359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Data</a:t>
            </a:r>
          </a:p>
          <a:p>
            <a:pPr algn="ctr"/>
            <a:r>
              <a:rPr lang="de-DE" sz="1000" dirty="0" smtClean="0"/>
              <a:t>Analysis</a:t>
            </a:r>
            <a:endParaRPr lang="de-DE" sz="1000" dirty="0"/>
          </a:p>
        </p:txBody>
      </p:sp>
      <p:cxnSp>
        <p:nvCxnSpPr>
          <p:cNvPr id="48" name="Gerade Verbindung 47"/>
          <p:cNvCxnSpPr/>
          <p:nvPr/>
        </p:nvCxnSpPr>
        <p:spPr>
          <a:xfrm flipV="1">
            <a:off x="2636070" y="3490338"/>
            <a:ext cx="468052" cy="122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Ellipse 48"/>
          <p:cNvSpPr/>
          <p:nvPr/>
        </p:nvSpPr>
        <p:spPr>
          <a:xfrm>
            <a:off x="4642373" y="4725144"/>
            <a:ext cx="1368152" cy="5359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QA + Long Term</a:t>
            </a:r>
          </a:p>
          <a:p>
            <a:pPr algn="ctr"/>
            <a:r>
              <a:rPr lang="de-DE" sz="1000" dirty="0" err="1" smtClean="0"/>
              <a:t>Archival</a:t>
            </a:r>
            <a:endParaRPr lang="de-DE" sz="1000" dirty="0"/>
          </a:p>
        </p:txBody>
      </p:sp>
      <p:grpSp>
        <p:nvGrpSpPr>
          <p:cNvPr id="50" name="Group 44"/>
          <p:cNvGrpSpPr>
            <a:grpSpLocks/>
          </p:cNvGrpSpPr>
          <p:nvPr/>
        </p:nvGrpSpPr>
        <p:grpSpPr bwMode="auto">
          <a:xfrm>
            <a:off x="6312393" y="3887931"/>
            <a:ext cx="269782" cy="406509"/>
            <a:chOff x="567" y="981"/>
            <a:chExt cx="363" cy="544"/>
          </a:xfrm>
        </p:grpSpPr>
        <p:sp>
          <p:nvSpPr>
            <p:cNvPr id="51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2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3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4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5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6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7" name="Textfeld 56"/>
          <p:cNvSpPr txBox="1"/>
          <p:nvPr/>
        </p:nvSpPr>
        <p:spPr>
          <a:xfrm>
            <a:off x="6632376" y="3918492"/>
            <a:ext cx="922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DKRZ </a:t>
            </a:r>
            <a:r>
              <a:rPr lang="de-DE" sz="1000" dirty="0" err="1" smtClean="0"/>
              <a:t>data</a:t>
            </a:r>
            <a:r>
              <a:rPr lang="de-DE" sz="1000" dirty="0" smtClean="0"/>
              <a:t> </a:t>
            </a:r>
            <a:r>
              <a:rPr lang="de-DE" sz="1000" dirty="0" err="1" smtClean="0"/>
              <a:t>managers</a:t>
            </a:r>
            <a:endParaRPr lang="de-DE" sz="1000" dirty="0"/>
          </a:p>
        </p:txBody>
      </p:sp>
      <p:sp>
        <p:nvSpPr>
          <p:cNvPr id="58" name="Ellipse 57"/>
          <p:cNvSpPr/>
          <p:nvPr/>
        </p:nvSpPr>
        <p:spPr>
          <a:xfrm>
            <a:off x="4613566" y="2815869"/>
            <a:ext cx="1368152" cy="5359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Data </a:t>
            </a:r>
            <a:r>
              <a:rPr lang="de-DE" sz="1000" dirty="0" err="1" smtClean="0"/>
              <a:t>Postprocessing</a:t>
            </a:r>
            <a:endParaRPr lang="de-DE" sz="1000" dirty="0"/>
          </a:p>
        </p:txBody>
      </p:sp>
      <p:sp>
        <p:nvSpPr>
          <p:cNvPr id="59" name="Ellipse 58"/>
          <p:cNvSpPr/>
          <p:nvPr/>
        </p:nvSpPr>
        <p:spPr>
          <a:xfrm>
            <a:off x="4614399" y="3667582"/>
            <a:ext cx="1368152" cy="5359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Data Management</a:t>
            </a:r>
          </a:p>
        </p:txBody>
      </p:sp>
      <p:cxnSp>
        <p:nvCxnSpPr>
          <p:cNvPr id="60" name="Gerade Verbindung 59"/>
          <p:cNvCxnSpPr>
            <a:stCxn id="58" idx="6"/>
          </p:cNvCxnSpPr>
          <p:nvPr/>
        </p:nvCxnSpPr>
        <p:spPr>
          <a:xfrm>
            <a:off x="5981718" y="3083830"/>
            <a:ext cx="388141" cy="7170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Gerade Verbindung 61"/>
          <p:cNvCxnSpPr>
            <a:stCxn id="59" idx="6"/>
          </p:cNvCxnSpPr>
          <p:nvPr/>
        </p:nvCxnSpPr>
        <p:spPr>
          <a:xfrm>
            <a:off x="5982551" y="3935543"/>
            <a:ext cx="224480" cy="876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flipH="1">
            <a:off x="6034411" y="4369456"/>
            <a:ext cx="345241" cy="5464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 flipV="1">
            <a:off x="107504" y="1902515"/>
            <a:ext cx="4608512" cy="1092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44"/>
          <p:cNvGrpSpPr>
            <a:grpSpLocks/>
          </p:cNvGrpSpPr>
          <p:nvPr/>
        </p:nvGrpSpPr>
        <p:grpSpPr bwMode="auto">
          <a:xfrm>
            <a:off x="2412811" y="4199409"/>
            <a:ext cx="269782" cy="406509"/>
            <a:chOff x="567" y="981"/>
            <a:chExt cx="363" cy="544"/>
          </a:xfrm>
        </p:grpSpPr>
        <p:sp>
          <p:nvSpPr>
            <p:cNvPr id="81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2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3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4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5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6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87" name="Textfeld 86"/>
          <p:cNvSpPr txBox="1"/>
          <p:nvPr/>
        </p:nvSpPr>
        <p:spPr>
          <a:xfrm>
            <a:off x="1366707" y="4244716"/>
            <a:ext cx="922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„</a:t>
            </a:r>
            <a:r>
              <a:rPr lang="de-DE" sz="1000" dirty="0" err="1" smtClean="0"/>
              <a:t>Climate</a:t>
            </a:r>
            <a:r>
              <a:rPr lang="de-DE" sz="1000" dirty="0" smtClean="0"/>
              <a:t> </a:t>
            </a:r>
            <a:r>
              <a:rPr lang="de-DE" sz="1000" dirty="0" err="1" smtClean="0"/>
              <a:t>data</a:t>
            </a:r>
            <a:r>
              <a:rPr lang="de-DE" sz="1000" dirty="0" smtClean="0"/>
              <a:t> </a:t>
            </a:r>
            <a:r>
              <a:rPr lang="de-DE" sz="1000" dirty="0" err="1" smtClean="0"/>
              <a:t>federations</a:t>
            </a:r>
            <a:r>
              <a:rPr lang="de-DE" sz="1000" dirty="0" smtClean="0"/>
              <a:t>“</a:t>
            </a:r>
            <a:endParaRPr lang="de-DE" sz="1000" dirty="0"/>
          </a:p>
        </p:txBody>
      </p:sp>
      <p:sp>
        <p:nvSpPr>
          <p:cNvPr id="88" name="Ellipse 87"/>
          <p:cNvSpPr/>
          <p:nvPr/>
        </p:nvSpPr>
        <p:spPr>
          <a:xfrm>
            <a:off x="3197547" y="4106751"/>
            <a:ext cx="1368152" cy="5359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Data</a:t>
            </a:r>
          </a:p>
          <a:p>
            <a:pPr algn="ctr"/>
            <a:r>
              <a:rPr lang="de-DE" sz="1000" dirty="0" smtClean="0"/>
              <a:t>Distribution</a:t>
            </a:r>
            <a:endParaRPr lang="de-DE" sz="1000" dirty="0"/>
          </a:p>
        </p:txBody>
      </p:sp>
      <p:cxnSp>
        <p:nvCxnSpPr>
          <p:cNvPr id="89" name="Gerade Verbindung 88"/>
          <p:cNvCxnSpPr/>
          <p:nvPr/>
        </p:nvCxnSpPr>
        <p:spPr>
          <a:xfrm flipV="1">
            <a:off x="2746332" y="4357237"/>
            <a:ext cx="468052" cy="122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Gerade Verbindung 92"/>
          <p:cNvCxnSpPr>
            <a:stCxn id="26" idx="6"/>
          </p:cNvCxnSpPr>
          <p:nvPr/>
        </p:nvCxnSpPr>
        <p:spPr>
          <a:xfrm>
            <a:off x="4499992" y="2670931"/>
            <a:ext cx="142381" cy="282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>
            <a:endCxn id="47" idx="6"/>
          </p:cNvCxnSpPr>
          <p:nvPr/>
        </p:nvCxnSpPr>
        <p:spPr>
          <a:xfrm flipH="1">
            <a:off x="4499992" y="3199976"/>
            <a:ext cx="142381" cy="29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>
            <a:stCxn id="26" idx="6"/>
            <a:endCxn id="59" idx="1"/>
          </p:cNvCxnSpPr>
          <p:nvPr/>
        </p:nvCxnSpPr>
        <p:spPr>
          <a:xfrm>
            <a:off x="4499992" y="2670931"/>
            <a:ext cx="314768" cy="1075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>
            <a:off x="4427984" y="3597152"/>
            <a:ext cx="229392" cy="200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>
            <a:stCxn id="59" idx="2"/>
            <a:endCxn id="88" idx="7"/>
          </p:cNvCxnSpPr>
          <p:nvPr/>
        </p:nvCxnSpPr>
        <p:spPr>
          <a:xfrm flipH="1">
            <a:off x="4365338" y="3935543"/>
            <a:ext cx="249061" cy="249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>
            <a:stCxn id="49" idx="2"/>
            <a:endCxn id="88" idx="5"/>
          </p:cNvCxnSpPr>
          <p:nvPr/>
        </p:nvCxnSpPr>
        <p:spPr>
          <a:xfrm flipH="1" flipV="1">
            <a:off x="4365338" y="4564188"/>
            <a:ext cx="277035" cy="428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44"/>
          <p:cNvGrpSpPr>
            <a:grpSpLocks/>
          </p:cNvGrpSpPr>
          <p:nvPr/>
        </p:nvGrpSpPr>
        <p:grpSpPr bwMode="auto">
          <a:xfrm>
            <a:off x="6422111" y="1942257"/>
            <a:ext cx="269782" cy="406509"/>
            <a:chOff x="567" y="981"/>
            <a:chExt cx="363" cy="544"/>
          </a:xfrm>
        </p:grpSpPr>
        <p:sp>
          <p:nvSpPr>
            <p:cNvPr id="107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8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9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0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1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2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13" name="Textfeld 112"/>
          <p:cNvSpPr txBox="1"/>
          <p:nvPr/>
        </p:nvSpPr>
        <p:spPr>
          <a:xfrm>
            <a:off x="6742094" y="1972818"/>
            <a:ext cx="922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DKRZ </a:t>
            </a:r>
            <a:r>
              <a:rPr lang="de-DE" sz="1000" dirty="0" err="1" smtClean="0"/>
              <a:t>sys</a:t>
            </a:r>
            <a:r>
              <a:rPr lang="de-DE" sz="1000" dirty="0" smtClean="0"/>
              <a:t> </a:t>
            </a:r>
            <a:r>
              <a:rPr lang="de-DE" sz="1000" dirty="0" err="1" smtClean="0"/>
              <a:t>admin</a:t>
            </a:r>
            <a:r>
              <a:rPr lang="de-DE" sz="1000" dirty="0" smtClean="0"/>
              <a:t> </a:t>
            </a:r>
            <a:r>
              <a:rPr lang="de-DE" sz="1000" dirty="0" err="1" smtClean="0"/>
              <a:t>group</a:t>
            </a:r>
            <a:endParaRPr lang="de-DE" sz="1000" dirty="0"/>
          </a:p>
        </p:txBody>
      </p:sp>
      <p:sp>
        <p:nvSpPr>
          <p:cNvPr id="114" name="Ellipse 113"/>
          <p:cNvSpPr/>
          <p:nvPr/>
        </p:nvSpPr>
        <p:spPr>
          <a:xfrm>
            <a:off x="4642373" y="1893387"/>
            <a:ext cx="1368152" cy="5359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Data </a:t>
            </a:r>
            <a:r>
              <a:rPr lang="de-DE" sz="1000" dirty="0" err="1" smtClean="0"/>
              <a:t>and</a:t>
            </a:r>
            <a:r>
              <a:rPr lang="de-DE" sz="1000" dirty="0" smtClean="0"/>
              <a:t> </a:t>
            </a:r>
            <a:r>
              <a:rPr lang="de-DE" sz="1000" dirty="0" err="1" smtClean="0"/>
              <a:t>compute</a:t>
            </a:r>
            <a:r>
              <a:rPr lang="de-DE" sz="1000" dirty="0" smtClean="0"/>
              <a:t> </a:t>
            </a:r>
            <a:r>
              <a:rPr lang="de-DE" sz="1000" dirty="0" err="1" smtClean="0"/>
              <a:t>resources</a:t>
            </a:r>
            <a:endParaRPr lang="de-DE" sz="1000" dirty="0"/>
          </a:p>
        </p:txBody>
      </p:sp>
      <p:cxnSp>
        <p:nvCxnSpPr>
          <p:cNvPr id="115" name="Gerade Verbindung 114"/>
          <p:cNvCxnSpPr/>
          <p:nvPr/>
        </p:nvCxnSpPr>
        <p:spPr>
          <a:xfrm>
            <a:off x="6094791" y="2172873"/>
            <a:ext cx="2648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7" name="Group 44"/>
          <p:cNvGrpSpPr>
            <a:grpSpLocks/>
          </p:cNvGrpSpPr>
          <p:nvPr/>
        </p:nvGrpSpPr>
        <p:grpSpPr bwMode="auto">
          <a:xfrm>
            <a:off x="8028384" y="3597152"/>
            <a:ext cx="269782" cy="406509"/>
            <a:chOff x="567" y="981"/>
            <a:chExt cx="363" cy="544"/>
          </a:xfrm>
        </p:grpSpPr>
        <p:sp>
          <p:nvSpPr>
            <p:cNvPr id="118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9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0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1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2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3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24" name="Textfeld 123"/>
          <p:cNvSpPr txBox="1"/>
          <p:nvPr/>
        </p:nvSpPr>
        <p:spPr>
          <a:xfrm>
            <a:off x="8348367" y="3627713"/>
            <a:ext cx="922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External</a:t>
            </a:r>
            <a:r>
              <a:rPr lang="de-DE" sz="1000" dirty="0" smtClean="0"/>
              <a:t> </a:t>
            </a:r>
            <a:r>
              <a:rPr lang="de-DE" sz="1000" dirty="0" err="1" smtClean="0"/>
              <a:t>data</a:t>
            </a:r>
            <a:r>
              <a:rPr lang="de-DE" sz="1000" dirty="0" smtClean="0"/>
              <a:t> </a:t>
            </a:r>
            <a:r>
              <a:rPr lang="de-DE" sz="1000" dirty="0" err="1" smtClean="0"/>
              <a:t>managers</a:t>
            </a:r>
            <a:r>
              <a:rPr lang="de-DE" sz="1000" dirty="0" smtClean="0"/>
              <a:t>, </a:t>
            </a:r>
            <a:r>
              <a:rPr lang="de-DE" sz="1000" dirty="0" err="1" smtClean="0"/>
              <a:t>data</a:t>
            </a:r>
            <a:r>
              <a:rPr lang="de-DE" sz="1000" dirty="0" smtClean="0"/>
              <a:t> </a:t>
            </a:r>
            <a:r>
              <a:rPr lang="de-DE" sz="1000" dirty="0" err="1" smtClean="0"/>
              <a:t>federations</a:t>
            </a:r>
            <a:r>
              <a:rPr lang="de-DE" sz="1000" dirty="0" smtClean="0"/>
              <a:t>, ..</a:t>
            </a:r>
            <a:endParaRPr lang="de-DE" sz="1000" dirty="0"/>
          </a:p>
        </p:txBody>
      </p:sp>
      <p:sp>
        <p:nvSpPr>
          <p:cNvPr id="125" name="Ellipse 124"/>
          <p:cNvSpPr/>
          <p:nvPr/>
        </p:nvSpPr>
        <p:spPr>
          <a:xfrm>
            <a:off x="6456591" y="3264485"/>
            <a:ext cx="1368152" cy="5359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Data </a:t>
            </a:r>
            <a:r>
              <a:rPr lang="de-DE" sz="1000" dirty="0" err="1" smtClean="0"/>
              <a:t>Ingest</a:t>
            </a:r>
            <a:r>
              <a:rPr lang="de-DE" sz="1000" dirty="0" smtClean="0"/>
              <a:t> / Replication</a:t>
            </a:r>
          </a:p>
        </p:txBody>
      </p:sp>
      <p:cxnSp>
        <p:nvCxnSpPr>
          <p:cNvPr id="126" name="Gerade Verbindung 125"/>
          <p:cNvCxnSpPr>
            <a:stCxn id="125" idx="2"/>
          </p:cNvCxnSpPr>
          <p:nvPr/>
        </p:nvCxnSpPr>
        <p:spPr>
          <a:xfrm flipH="1">
            <a:off x="6422111" y="3532446"/>
            <a:ext cx="34480" cy="268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>
            <a:off x="7821730" y="3574386"/>
            <a:ext cx="206654" cy="2265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1" name="Group 44"/>
          <p:cNvGrpSpPr>
            <a:grpSpLocks/>
          </p:cNvGrpSpPr>
          <p:nvPr/>
        </p:nvGrpSpPr>
        <p:grpSpPr bwMode="auto">
          <a:xfrm>
            <a:off x="6422111" y="4110845"/>
            <a:ext cx="269782" cy="406509"/>
            <a:chOff x="567" y="981"/>
            <a:chExt cx="363" cy="544"/>
          </a:xfrm>
        </p:grpSpPr>
        <p:sp>
          <p:nvSpPr>
            <p:cNvPr id="132" name="Oval 45"/>
            <p:cNvSpPr>
              <a:spLocks noChangeArrowheads="1"/>
            </p:cNvSpPr>
            <p:nvPr/>
          </p:nvSpPr>
          <p:spPr bwMode="auto">
            <a:xfrm>
              <a:off x="657" y="981"/>
              <a:ext cx="182" cy="18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3" name="Line 46"/>
            <p:cNvSpPr>
              <a:spLocks noChangeShapeType="1"/>
            </p:cNvSpPr>
            <p:nvPr/>
          </p:nvSpPr>
          <p:spPr bwMode="auto">
            <a:xfrm>
              <a:off x="748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4" name="Line 47"/>
            <p:cNvSpPr>
              <a:spLocks noChangeShapeType="1"/>
            </p:cNvSpPr>
            <p:nvPr/>
          </p:nvSpPr>
          <p:spPr bwMode="auto">
            <a:xfrm>
              <a:off x="748" y="1344"/>
              <a:ext cx="182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5" name="Line 48"/>
            <p:cNvSpPr>
              <a:spLocks noChangeShapeType="1"/>
            </p:cNvSpPr>
            <p:nvPr/>
          </p:nvSpPr>
          <p:spPr bwMode="auto">
            <a:xfrm flipH="1">
              <a:off x="567" y="1344"/>
              <a:ext cx="181" cy="18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6" name="Line 49"/>
            <p:cNvSpPr>
              <a:spLocks noChangeShapeType="1"/>
            </p:cNvSpPr>
            <p:nvPr/>
          </p:nvSpPr>
          <p:spPr bwMode="auto">
            <a:xfrm flipV="1">
              <a:off x="748" y="1162"/>
              <a:ext cx="182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7" name="Line 50"/>
            <p:cNvSpPr>
              <a:spLocks noChangeShapeType="1"/>
            </p:cNvSpPr>
            <p:nvPr/>
          </p:nvSpPr>
          <p:spPr bwMode="auto">
            <a:xfrm flipH="1" flipV="1">
              <a:off x="567" y="1162"/>
              <a:ext cx="181" cy="91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tx2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38" name="Textfeld 137"/>
          <p:cNvSpPr txBox="1"/>
          <p:nvPr/>
        </p:nvSpPr>
        <p:spPr>
          <a:xfrm>
            <a:off x="6661657" y="4392655"/>
            <a:ext cx="1386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DKRZ </a:t>
            </a:r>
            <a:r>
              <a:rPr lang="de-DE" sz="1000" dirty="0" err="1" smtClean="0"/>
              <a:t>data</a:t>
            </a:r>
            <a:r>
              <a:rPr lang="de-DE" sz="1000" dirty="0" smtClean="0"/>
              <a:t> </a:t>
            </a:r>
            <a:r>
              <a:rPr lang="de-DE" sz="1000" dirty="0" err="1" smtClean="0"/>
              <a:t>sys</a:t>
            </a:r>
            <a:r>
              <a:rPr lang="de-DE" sz="1000" dirty="0" smtClean="0"/>
              <a:t> </a:t>
            </a:r>
            <a:r>
              <a:rPr lang="de-DE" sz="1000" dirty="0" err="1" smtClean="0"/>
              <a:t>admins</a:t>
            </a:r>
            <a:endParaRPr lang="de-DE" sz="1000" dirty="0"/>
          </a:p>
        </p:txBody>
      </p:sp>
      <p:sp>
        <p:nvSpPr>
          <p:cNvPr id="139" name="Ellipse 138"/>
          <p:cNvSpPr/>
          <p:nvPr/>
        </p:nvSpPr>
        <p:spPr>
          <a:xfrm>
            <a:off x="6227191" y="5709948"/>
            <a:ext cx="2665289" cy="6408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National Initiatives / Projects / ..</a:t>
            </a:r>
          </a:p>
          <a:p>
            <a:pPr algn="ctr"/>
            <a:r>
              <a:rPr lang="de-DE" sz="1000" dirty="0" smtClean="0"/>
              <a:t>(CMIP6, </a:t>
            </a:r>
            <a:r>
              <a:rPr lang="de-DE" sz="1000" dirty="0" err="1" smtClean="0"/>
              <a:t>Reklies</a:t>
            </a:r>
            <a:r>
              <a:rPr lang="de-DE" sz="1000" dirty="0" smtClean="0"/>
              <a:t>,...)</a:t>
            </a:r>
          </a:p>
        </p:txBody>
      </p:sp>
      <p:cxnSp>
        <p:nvCxnSpPr>
          <p:cNvPr id="140" name="Gerade Verbindung 139"/>
          <p:cNvCxnSpPr/>
          <p:nvPr/>
        </p:nvCxnSpPr>
        <p:spPr>
          <a:xfrm flipH="1">
            <a:off x="5724128" y="4547680"/>
            <a:ext cx="764871" cy="13379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Ellipse 141"/>
          <p:cNvSpPr/>
          <p:nvPr/>
        </p:nvSpPr>
        <p:spPr>
          <a:xfrm>
            <a:off x="6574511" y="4769230"/>
            <a:ext cx="2453129" cy="6408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Data </a:t>
            </a:r>
            <a:r>
              <a:rPr lang="de-DE" sz="1000" dirty="0" err="1" smtClean="0"/>
              <a:t>service</a:t>
            </a:r>
            <a:r>
              <a:rPr lang="de-DE" sz="1000" dirty="0" smtClean="0"/>
              <a:t> </a:t>
            </a:r>
            <a:r>
              <a:rPr lang="de-DE" sz="1000" dirty="0" err="1" smtClean="0"/>
              <a:t>development</a:t>
            </a:r>
            <a:r>
              <a:rPr lang="de-DE" sz="1000" dirty="0" smtClean="0"/>
              <a:t> / </a:t>
            </a:r>
            <a:r>
              <a:rPr lang="de-DE" sz="1000" dirty="0" err="1" smtClean="0"/>
              <a:t>depoyment</a:t>
            </a:r>
            <a:r>
              <a:rPr lang="de-DE" sz="1000" dirty="0" smtClean="0"/>
              <a:t> / </a:t>
            </a:r>
            <a:r>
              <a:rPr lang="de-DE" sz="1000" dirty="0" err="1" smtClean="0"/>
              <a:t>operation</a:t>
            </a:r>
            <a:r>
              <a:rPr lang="de-DE" sz="1000" dirty="0" smtClean="0"/>
              <a:t> </a:t>
            </a:r>
          </a:p>
        </p:txBody>
      </p:sp>
      <p:cxnSp>
        <p:nvCxnSpPr>
          <p:cNvPr id="144" name="Gerade Verbindung 143"/>
          <p:cNvCxnSpPr/>
          <p:nvPr/>
        </p:nvCxnSpPr>
        <p:spPr>
          <a:xfrm>
            <a:off x="6532053" y="4521856"/>
            <a:ext cx="272195" cy="273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Ellipse 146"/>
          <p:cNvSpPr/>
          <p:nvPr/>
        </p:nvSpPr>
        <p:spPr>
          <a:xfrm>
            <a:off x="4011664" y="5885656"/>
            <a:ext cx="2453129" cy="6408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International Initiatives / Projects / ..</a:t>
            </a:r>
          </a:p>
          <a:p>
            <a:pPr algn="ctr"/>
            <a:r>
              <a:rPr lang="de-DE" sz="1000" dirty="0" smtClean="0"/>
              <a:t>(ESGF, EUDAT, ENVRI+,..)</a:t>
            </a:r>
          </a:p>
        </p:txBody>
      </p:sp>
      <p:cxnSp>
        <p:nvCxnSpPr>
          <p:cNvPr id="149" name="Gerade Verbindung 148"/>
          <p:cNvCxnSpPr>
            <a:endCxn id="139" idx="1"/>
          </p:cNvCxnSpPr>
          <p:nvPr/>
        </p:nvCxnSpPr>
        <p:spPr>
          <a:xfrm>
            <a:off x="6532053" y="4605918"/>
            <a:ext cx="85461" cy="1197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9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927365" y="4509120"/>
            <a:ext cx="2016224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791733" y="4653136"/>
            <a:ext cx="2016224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CMIP6 PID </a:t>
            </a:r>
            <a:r>
              <a:rPr lang="de-DE" dirty="0" err="1" smtClean="0"/>
              <a:t>integration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EE2753-C21E-46CB-9F8B-EB28DF58147F}" type="datetime1">
              <a:rPr lang="de-DE" smtClean="0"/>
              <a:pPr/>
              <a:t>08.06.2016</a:t>
            </a:fld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639333" y="4797152"/>
            <a:ext cx="2016224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783349" y="494116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ESGF </a:t>
            </a:r>
            <a:r>
              <a:rPr lang="de-DE" sz="1400" dirty="0" err="1" smtClean="0"/>
              <a:t>data</a:t>
            </a:r>
            <a:r>
              <a:rPr lang="de-DE" sz="1400" dirty="0" smtClean="0"/>
              <a:t> </a:t>
            </a:r>
            <a:r>
              <a:rPr lang="de-DE" sz="1400" dirty="0" err="1" smtClean="0"/>
              <a:t>node</a:t>
            </a:r>
            <a:r>
              <a:rPr lang="de-DE" sz="1400" dirty="0" err="1"/>
              <a:t>s</a:t>
            </a:r>
            <a:endParaRPr lang="de-DE" sz="1400" dirty="0"/>
          </a:p>
        </p:txBody>
      </p:sp>
      <p:sp>
        <p:nvSpPr>
          <p:cNvPr id="8" name="Ellipse 7"/>
          <p:cNvSpPr/>
          <p:nvPr/>
        </p:nvSpPr>
        <p:spPr>
          <a:xfrm>
            <a:off x="927365" y="5481228"/>
            <a:ext cx="1224136" cy="468052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ESGF</a:t>
            </a:r>
          </a:p>
          <a:p>
            <a:pPr algn="ctr"/>
            <a:r>
              <a:rPr lang="de-DE" sz="1200" dirty="0" err="1" smtClean="0">
                <a:solidFill>
                  <a:schemeClr val="tx1"/>
                </a:solidFill>
              </a:rPr>
              <a:t>publisher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39333" y="1052736"/>
            <a:ext cx="2160240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PID </a:t>
            </a:r>
            <a:r>
              <a:rPr lang="de-DE" dirty="0" err="1" smtClean="0"/>
              <a:t>registry</a:t>
            </a:r>
            <a:r>
              <a:rPr lang="de-DE" dirty="0" smtClean="0"/>
              <a:t> /</a:t>
            </a:r>
          </a:p>
          <a:p>
            <a:pPr algn="ctr"/>
            <a:r>
              <a:rPr lang="de-DE" dirty="0" smtClean="0"/>
              <a:t>Handle </a:t>
            </a:r>
            <a:r>
              <a:rPr lang="de-DE" dirty="0" err="1" smtClean="0"/>
              <a:t>server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2051720" y="5481228"/>
            <a:ext cx="603837" cy="4680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err="1" smtClean="0"/>
              <a:t>Esgf</a:t>
            </a:r>
            <a:r>
              <a:rPr lang="de-DE" sz="1000" dirty="0" smtClean="0"/>
              <a:t>-PID </a:t>
            </a:r>
            <a:r>
              <a:rPr lang="de-DE" sz="1000" dirty="0" err="1" smtClean="0"/>
              <a:t>client</a:t>
            </a:r>
            <a:endParaRPr lang="de-DE" sz="1000" dirty="0"/>
          </a:p>
        </p:txBody>
      </p:sp>
      <p:grpSp>
        <p:nvGrpSpPr>
          <p:cNvPr id="25" name="Gruppieren 24"/>
          <p:cNvGrpSpPr/>
          <p:nvPr/>
        </p:nvGrpSpPr>
        <p:grpSpPr>
          <a:xfrm flipV="1">
            <a:off x="1774301" y="1916832"/>
            <a:ext cx="80392" cy="316481"/>
            <a:chOff x="3333068" y="4002768"/>
            <a:chExt cx="80392" cy="316481"/>
          </a:xfrm>
        </p:grpSpPr>
        <p:cxnSp>
          <p:nvCxnSpPr>
            <p:cNvPr id="26" name="Gerade Verbindung 25"/>
            <p:cNvCxnSpPr/>
            <p:nvPr/>
          </p:nvCxnSpPr>
          <p:spPr>
            <a:xfrm flipV="1">
              <a:off x="3373264" y="4077072"/>
              <a:ext cx="0" cy="2421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Ellipse 26"/>
            <p:cNvSpPr/>
            <p:nvPr/>
          </p:nvSpPr>
          <p:spPr>
            <a:xfrm>
              <a:off x="3333068" y="4002768"/>
              <a:ext cx="80392" cy="7200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3" name="Textfeld 22"/>
          <p:cNvSpPr txBox="1"/>
          <p:nvPr/>
        </p:nvSpPr>
        <p:spPr>
          <a:xfrm>
            <a:off x="1822269" y="1979167"/>
            <a:ext cx="1988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h</a:t>
            </a:r>
            <a:r>
              <a:rPr lang="de-DE" sz="1200" dirty="0" smtClean="0"/>
              <a:t>andle v8 REST API</a:t>
            </a:r>
            <a:endParaRPr lang="de-DE" sz="1200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216319" y="5073968"/>
            <a:ext cx="27463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3" name="Gerade Verbindung 32"/>
          <p:cNvCxnSpPr>
            <a:stCxn id="32" idx="2"/>
          </p:cNvCxnSpPr>
          <p:nvPr/>
        </p:nvCxnSpPr>
        <p:spPr>
          <a:xfrm flipH="1" flipV="1">
            <a:off x="1854693" y="2276872"/>
            <a:ext cx="498944" cy="27970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3775587" y="993502"/>
            <a:ext cx="292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CMIP6: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single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handle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prefix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Central PID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registry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826598" y="4555172"/>
            <a:ext cx="48498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Minimal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impact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on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standard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esgf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publication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process</a:t>
            </a:r>
            <a:endParaRPr lang="de-DE" sz="1400" dirty="0" smtClean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Non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blocking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asynchronous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handle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registration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necessary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3775587" y="1979167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Need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to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cope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with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CMIP6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load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(</a:t>
            </a:r>
            <a:r>
              <a:rPr lang="de-DE" sz="1400" dirty="0" err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m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illions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of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registrations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, parallel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bursts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from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multiple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clients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)</a:t>
            </a:r>
          </a:p>
          <a:p>
            <a:endParaRPr lang="de-DE" sz="1400" dirty="0" smtClean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Highly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s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calable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PID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registration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process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3831554" y="5479389"/>
            <a:ext cx="4176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Easy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installation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as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part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of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ESGF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data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node</a:t>
            </a:r>
            <a:endParaRPr lang="de-DE" sz="1400" dirty="0" smtClean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ESGF PID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client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package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as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part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of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ESGF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publisher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Gewitterblitz 34"/>
          <p:cNvSpPr/>
          <p:nvPr/>
        </p:nvSpPr>
        <p:spPr>
          <a:xfrm>
            <a:off x="1383063" y="3176718"/>
            <a:ext cx="1107893" cy="24642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2627784" y="315196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tx2"/>
                </a:solidFill>
              </a:rPr>
              <a:t>!?</a:t>
            </a:r>
            <a:endParaRPr lang="de-DE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943703" y="4873004"/>
            <a:ext cx="2016224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808071" y="5017020"/>
            <a:ext cx="2016224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CMIP6 PID </a:t>
            </a:r>
            <a:r>
              <a:rPr lang="de-DE" dirty="0" err="1" smtClean="0"/>
              <a:t>integration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EE2753-C21E-46CB-9F8B-EB28DF58147F}" type="datetime1">
              <a:rPr lang="de-DE" smtClean="0"/>
              <a:pPr/>
              <a:t>08.06.2016</a:t>
            </a:fld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655671" y="5161036"/>
            <a:ext cx="2016224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799687" y="530505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ESGF </a:t>
            </a:r>
            <a:r>
              <a:rPr lang="de-DE" sz="1400" dirty="0" err="1" smtClean="0"/>
              <a:t>data</a:t>
            </a:r>
            <a:r>
              <a:rPr lang="de-DE" sz="1400" dirty="0" smtClean="0"/>
              <a:t> </a:t>
            </a:r>
            <a:r>
              <a:rPr lang="de-DE" sz="1400" dirty="0" err="1" smtClean="0"/>
              <a:t>node</a:t>
            </a:r>
            <a:r>
              <a:rPr lang="de-DE" sz="1400" dirty="0" err="1"/>
              <a:t>s</a:t>
            </a:r>
            <a:endParaRPr lang="de-DE" sz="1400" dirty="0"/>
          </a:p>
        </p:txBody>
      </p:sp>
      <p:sp>
        <p:nvSpPr>
          <p:cNvPr id="8" name="Ellipse 7"/>
          <p:cNvSpPr/>
          <p:nvPr/>
        </p:nvSpPr>
        <p:spPr>
          <a:xfrm>
            <a:off x="943703" y="5845112"/>
            <a:ext cx="1224136" cy="468052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ESGF</a:t>
            </a:r>
          </a:p>
          <a:p>
            <a:pPr algn="ctr"/>
            <a:r>
              <a:rPr lang="de-DE" sz="1200" dirty="0" err="1" smtClean="0">
                <a:solidFill>
                  <a:schemeClr val="tx1"/>
                </a:solidFill>
              </a:rPr>
              <a:t>publisher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57017" y="1052736"/>
            <a:ext cx="1942555" cy="6810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PID </a:t>
            </a:r>
            <a:r>
              <a:rPr lang="de-DE" dirty="0" err="1" smtClean="0"/>
              <a:t>registry</a:t>
            </a:r>
            <a:r>
              <a:rPr lang="de-DE" dirty="0" smtClean="0"/>
              <a:t> /</a:t>
            </a:r>
          </a:p>
          <a:p>
            <a:pPr algn="ctr"/>
            <a:r>
              <a:rPr lang="de-DE" dirty="0" smtClean="0"/>
              <a:t>Handle </a:t>
            </a:r>
            <a:r>
              <a:rPr lang="de-DE" dirty="0" err="1" smtClean="0"/>
              <a:t>server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2068058" y="5845112"/>
            <a:ext cx="603837" cy="4680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err="1" smtClean="0"/>
              <a:t>esgf-pid</a:t>
            </a:r>
            <a:r>
              <a:rPr lang="de-DE" sz="1000" dirty="0" smtClean="0"/>
              <a:t> </a:t>
            </a:r>
            <a:r>
              <a:rPr lang="de-DE" sz="1000" dirty="0" err="1" smtClean="0"/>
              <a:t>client</a:t>
            </a:r>
            <a:endParaRPr lang="de-DE" sz="1000" dirty="0"/>
          </a:p>
        </p:txBody>
      </p:sp>
      <p:sp>
        <p:nvSpPr>
          <p:cNvPr id="13" name="Wolke 12"/>
          <p:cNvSpPr/>
          <p:nvPr/>
        </p:nvSpPr>
        <p:spPr>
          <a:xfrm>
            <a:off x="395535" y="3299008"/>
            <a:ext cx="3082395" cy="1081858"/>
          </a:xfrm>
          <a:prstGeom prst="cloud">
            <a:avLst/>
          </a:prstGeom>
          <a:solidFill>
            <a:schemeClr val="accent6">
              <a:lumMod val="75000"/>
              <a:alpha val="29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5" name="Gruppieren 24"/>
          <p:cNvGrpSpPr/>
          <p:nvPr/>
        </p:nvGrpSpPr>
        <p:grpSpPr>
          <a:xfrm flipV="1">
            <a:off x="1821682" y="1745687"/>
            <a:ext cx="77572" cy="200834"/>
            <a:chOff x="3333068" y="4002768"/>
            <a:chExt cx="80392" cy="316481"/>
          </a:xfrm>
        </p:grpSpPr>
        <p:cxnSp>
          <p:nvCxnSpPr>
            <p:cNvPr id="26" name="Gerade Verbindung 25"/>
            <p:cNvCxnSpPr/>
            <p:nvPr/>
          </p:nvCxnSpPr>
          <p:spPr>
            <a:xfrm flipV="1">
              <a:off x="3373264" y="4077072"/>
              <a:ext cx="0" cy="2421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Ellipse 26"/>
            <p:cNvSpPr/>
            <p:nvPr/>
          </p:nvSpPr>
          <p:spPr>
            <a:xfrm>
              <a:off x="3333068" y="4002768"/>
              <a:ext cx="80392" cy="7200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3" name="Textfeld 22"/>
          <p:cNvSpPr txBox="1"/>
          <p:nvPr/>
        </p:nvSpPr>
        <p:spPr>
          <a:xfrm>
            <a:off x="2002488" y="1751772"/>
            <a:ext cx="1988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h</a:t>
            </a:r>
            <a:r>
              <a:rPr lang="de-DE" sz="1200" dirty="0" smtClean="0"/>
              <a:t>andle v8 </a:t>
            </a:r>
            <a:r>
              <a:rPr lang="de-DE" sz="1200" dirty="0" err="1" smtClean="0"/>
              <a:t>rest</a:t>
            </a:r>
            <a:r>
              <a:rPr lang="de-DE" sz="1200" dirty="0" smtClean="0"/>
              <a:t> </a:t>
            </a:r>
            <a:r>
              <a:rPr lang="de-DE" sz="1200" dirty="0" err="1" smtClean="0"/>
              <a:t>interface</a:t>
            </a:r>
            <a:endParaRPr lang="de-DE" sz="1200" dirty="0"/>
          </a:p>
        </p:txBody>
      </p:sp>
      <p:sp>
        <p:nvSpPr>
          <p:cNvPr id="30" name="Textfeld 29"/>
          <p:cNvSpPr txBox="1"/>
          <p:nvPr/>
        </p:nvSpPr>
        <p:spPr>
          <a:xfrm>
            <a:off x="1974147" y="4531064"/>
            <a:ext cx="1988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ESGF</a:t>
            </a:r>
            <a:endParaRPr lang="de-DE" sz="1200" dirty="0"/>
          </a:p>
        </p:txBody>
      </p:sp>
      <p:sp>
        <p:nvSpPr>
          <p:cNvPr id="3" name="Rechteck 2"/>
          <p:cNvSpPr/>
          <p:nvPr/>
        </p:nvSpPr>
        <p:spPr>
          <a:xfrm>
            <a:off x="323528" y="980728"/>
            <a:ext cx="3683210" cy="184757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852316" y="2281186"/>
            <a:ext cx="2279524" cy="5284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ESGF PID </a:t>
            </a:r>
            <a:r>
              <a:rPr lang="de-DE" sz="1400" dirty="0" err="1" smtClean="0"/>
              <a:t>consumer</a:t>
            </a:r>
            <a:endParaRPr lang="de-DE" sz="1400" dirty="0" smtClean="0"/>
          </a:p>
          <a:p>
            <a:pPr algn="ctr"/>
            <a:r>
              <a:rPr lang="de-DE" sz="1400" dirty="0" smtClean="0"/>
              <a:t> </a:t>
            </a:r>
            <a:endParaRPr lang="de-DE" sz="1400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723149" y="1860201"/>
            <a:ext cx="27463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feld 30"/>
          <p:cNvSpPr txBox="1"/>
          <p:nvPr/>
        </p:nvSpPr>
        <p:spPr>
          <a:xfrm>
            <a:off x="2018287" y="2022939"/>
            <a:ext cx="1988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pyhandle</a:t>
            </a:r>
            <a:r>
              <a:rPr lang="de-DE" sz="1200" dirty="0" smtClean="0"/>
              <a:t> </a:t>
            </a:r>
            <a:r>
              <a:rPr lang="de-DE" sz="1200" dirty="0" err="1" smtClean="0"/>
              <a:t>client</a:t>
            </a:r>
            <a:endParaRPr lang="de-DE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6" y="4179101"/>
            <a:ext cx="1231549" cy="23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" name="Gruppieren 2047"/>
          <p:cNvGrpSpPr/>
          <p:nvPr/>
        </p:nvGrpSpPr>
        <p:grpSpPr>
          <a:xfrm>
            <a:off x="1804418" y="2858344"/>
            <a:ext cx="80392" cy="316481"/>
            <a:chOff x="1810429" y="2567509"/>
            <a:chExt cx="80392" cy="316481"/>
          </a:xfrm>
        </p:grpSpPr>
        <p:cxnSp>
          <p:nvCxnSpPr>
            <p:cNvPr id="37" name="Gerade Verbindung 36"/>
            <p:cNvCxnSpPr/>
            <p:nvPr/>
          </p:nvCxnSpPr>
          <p:spPr>
            <a:xfrm>
              <a:off x="1850625" y="2567509"/>
              <a:ext cx="0" cy="242177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Ellipse 37"/>
            <p:cNvSpPr/>
            <p:nvPr/>
          </p:nvSpPr>
          <p:spPr>
            <a:xfrm flipV="1">
              <a:off x="1810429" y="2811983"/>
              <a:ext cx="80392" cy="7200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049" name="Gruppieren 2048"/>
          <p:cNvGrpSpPr/>
          <p:nvPr/>
        </p:nvGrpSpPr>
        <p:grpSpPr>
          <a:xfrm>
            <a:off x="1312168" y="4152753"/>
            <a:ext cx="80392" cy="316481"/>
            <a:chOff x="1852589" y="4380865"/>
            <a:chExt cx="80392" cy="316481"/>
          </a:xfrm>
        </p:grpSpPr>
        <p:cxnSp>
          <p:nvCxnSpPr>
            <p:cNvPr id="39" name="Gerade Verbindung 38"/>
            <p:cNvCxnSpPr/>
            <p:nvPr/>
          </p:nvCxnSpPr>
          <p:spPr>
            <a:xfrm>
              <a:off x="1892785" y="4380865"/>
              <a:ext cx="0" cy="242177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Ellipse 39"/>
            <p:cNvSpPr/>
            <p:nvPr/>
          </p:nvSpPr>
          <p:spPr>
            <a:xfrm flipV="1">
              <a:off x="1852589" y="4625339"/>
              <a:ext cx="80392" cy="7200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1" name="Gruppieren 40"/>
          <p:cNvGrpSpPr/>
          <p:nvPr/>
        </p:nvGrpSpPr>
        <p:grpSpPr>
          <a:xfrm flipV="1">
            <a:off x="2305242" y="5426067"/>
            <a:ext cx="164620" cy="430594"/>
            <a:chOff x="2418539" y="2518847"/>
            <a:chExt cx="164620" cy="430594"/>
          </a:xfrm>
        </p:grpSpPr>
        <p:cxnSp>
          <p:nvCxnSpPr>
            <p:cNvPr id="42" name="Gerade Verbindung 41"/>
            <p:cNvCxnSpPr/>
            <p:nvPr/>
          </p:nvCxnSpPr>
          <p:spPr>
            <a:xfrm>
              <a:off x="2500849" y="2518847"/>
              <a:ext cx="0" cy="26200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Bogen 42"/>
            <p:cNvSpPr/>
            <p:nvPr/>
          </p:nvSpPr>
          <p:spPr>
            <a:xfrm>
              <a:off x="2418539" y="2766375"/>
              <a:ext cx="164620" cy="183066"/>
            </a:xfrm>
            <a:prstGeom prst="arc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Bogen 43"/>
            <p:cNvSpPr/>
            <p:nvPr/>
          </p:nvSpPr>
          <p:spPr>
            <a:xfrm rot="16200000">
              <a:off x="2397510" y="2787405"/>
              <a:ext cx="183066" cy="141006"/>
            </a:xfrm>
            <a:prstGeom prst="arc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5" name="Gruppieren 44"/>
          <p:cNvGrpSpPr/>
          <p:nvPr/>
        </p:nvGrpSpPr>
        <p:grpSpPr>
          <a:xfrm flipV="1">
            <a:off x="1270054" y="3412606"/>
            <a:ext cx="164620" cy="430594"/>
            <a:chOff x="2418539" y="2518847"/>
            <a:chExt cx="164620" cy="430594"/>
          </a:xfrm>
        </p:grpSpPr>
        <p:cxnSp>
          <p:nvCxnSpPr>
            <p:cNvPr id="46" name="Gerade Verbindung 45"/>
            <p:cNvCxnSpPr/>
            <p:nvPr/>
          </p:nvCxnSpPr>
          <p:spPr>
            <a:xfrm>
              <a:off x="2500849" y="2518847"/>
              <a:ext cx="0" cy="26200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Bogen 46"/>
            <p:cNvSpPr/>
            <p:nvPr/>
          </p:nvSpPr>
          <p:spPr>
            <a:xfrm>
              <a:off x="2418539" y="2766375"/>
              <a:ext cx="164620" cy="183066"/>
            </a:xfrm>
            <a:prstGeom prst="arc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Bogen 47"/>
            <p:cNvSpPr/>
            <p:nvPr/>
          </p:nvSpPr>
          <p:spPr>
            <a:xfrm rot="16200000">
              <a:off x="2397510" y="2787405"/>
              <a:ext cx="183066" cy="141006"/>
            </a:xfrm>
            <a:prstGeom prst="arc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7" name="Gerade Verbindung 16"/>
          <p:cNvCxnSpPr/>
          <p:nvPr/>
        </p:nvCxnSpPr>
        <p:spPr>
          <a:xfrm flipH="1" flipV="1">
            <a:off x="1434674" y="4484261"/>
            <a:ext cx="935303" cy="107282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hteck 49"/>
          <p:cNvSpPr/>
          <p:nvPr/>
        </p:nvSpPr>
        <p:spPr>
          <a:xfrm>
            <a:off x="6519085" y="5062673"/>
            <a:ext cx="2102909" cy="4967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ESGF PID </a:t>
            </a:r>
            <a:r>
              <a:rPr lang="de-DE" sz="1400" dirty="0" err="1" smtClean="0"/>
              <a:t>curation</a:t>
            </a:r>
            <a:r>
              <a:rPr lang="de-DE" sz="1400" dirty="0" smtClean="0"/>
              <a:t> </a:t>
            </a:r>
            <a:r>
              <a:rPr lang="de-DE" sz="1400" dirty="0" err="1" smtClean="0"/>
              <a:t>tools</a:t>
            </a:r>
            <a:endParaRPr lang="de-DE" sz="1400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728819" y="4650419"/>
            <a:ext cx="27463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feld 51"/>
          <p:cNvSpPr txBox="1"/>
          <p:nvPr/>
        </p:nvSpPr>
        <p:spPr>
          <a:xfrm>
            <a:off x="5707563" y="4792036"/>
            <a:ext cx="1158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pyhandle</a:t>
            </a:r>
            <a:r>
              <a:rPr lang="de-DE" sz="1200" dirty="0" smtClean="0"/>
              <a:t> </a:t>
            </a:r>
            <a:r>
              <a:rPr lang="de-DE" sz="1200" dirty="0" err="1" smtClean="0"/>
              <a:t>client</a:t>
            </a:r>
            <a:endParaRPr lang="de-DE" sz="1200" dirty="0"/>
          </a:p>
        </p:txBody>
      </p:sp>
      <p:sp>
        <p:nvSpPr>
          <p:cNvPr id="19" name="Ellipse 18"/>
          <p:cNvSpPr/>
          <p:nvPr/>
        </p:nvSpPr>
        <p:spPr>
          <a:xfrm>
            <a:off x="857018" y="3828789"/>
            <a:ext cx="1008112" cy="3502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/>
              <a:t>DKRZ </a:t>
            </a:r>
            <a:r>
              <a:rPr lang="de-DE" sz="1000" b="1" dirty="0" err="1" smtClean="0"/>
              <a:t>exchange</a:t>
            </a:r>
            <a:endParaRPr lang="de-DE" sz="1000" b="1" dirty="0"/>
          </a:p>
        </p:txBody>
      </p:sp>
      <p:sp>
        <p:nvSpPr>
          <p:cNvPr id="54" name="Ellipse 53"/>
          <p:cNvSpPr/>
          <p:nvPr/>
        </p:nvSpPr>
        <p:spPr>
          <a:xfrm>
            <a:off x="1974147" y="3839937"/>
            <a:ext cx="1008112" cy="3502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/>
              <a:t>RZG </a:t>
            </a:r>
            <a:r>
              <a:rPr lang="de-DE" sz="1000" b="1" dirty="0" err="1" smtClean="0"/>
              <a:t>exchange</a:t>
            </a:r>
            <a:endParaRPr lang="de-DE" sz="1000" b="1" dirty="0"/>
          </a:p>
        </p:txBody>
      </p:sp>
      <p:grpSp>
        <p:nvGrpSpPr>
          <p:cNvPr id="55" name="Gruppieren 54"/>
          <p:cNvGrpSpPr/>
          <p:nvPr/>
        </p:nvGrpSpPr>
        <p:grpSpPr>
          <a:xfrm flipV="1">
            <a:off x="8218778" y="4630947"/>
            <a:ext cx="164620" cy="430594"/>
            <a:chOff x="2418539" y="2518847"/>
            <a:chExt cx="164620" cy="430594"/>
          </a:xfrm>
        </p:grpSpPr>
        <p:cxnSp>
          <p:nvCxnSpPr>
            <p:cNvPr id="56" name="Gerade Verbindung 55"/>
            <p:cNvCxnSpPr/>
            <p:nvPr/>
          </p:nvCxnSpPr>
          <p:spPr>
            <a:xfrm>
              <a:off x="2500849" y="2518847"/>
              <a:ext cx="0" cy="26200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Bogen 56"/>
            <p:cNvSpPr/>
            <p:nvPr/>
          </p:nvSpPr>
          <p:spPr>
            <a:xfrm>
              <a:off x="2418539" y="2766375"/>
              <a:ext cx="164620" cy="183066"/>
            </a:xfrm>
            <a:prstGeom prst="arc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Bogen 57"/>
            <p:cNvSpPr/>
            <p:nvPr/>
          </p:nvSpPr>
          <p:spPr>
            <a:xfrm rot="16200000">
              <a:off x="2397510" y="2787405"/>
              <a:ext cx="183066" cy="141006"/>
            </a:xfrm>
            <a:prstGeom prst="arc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9" name="Ellipse 58"/>
          <p:cNvSpPr/>
          <p:nvPr/>
        </p:nvSpPr>
        <p:spPr>
          <a:xfrm>
            <a:off x="1352364" y="2519952"/>
            <a:ext cx="1008112" cy="3502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err="1" smtClean="0"/>
              <a:t>Rabbit</a:t>
            </a:r>
            <a:endParaRPr lang="de-DE" sz="1000" b="1" dirty="0" smtClean="0"/>
          </a:p>
          <a:p>
            <a:pPr algn="ctr"/>
            <a:r>
              <a:rPr lang="de-DE" sz="1000" b="1" dirty="0" err="1" smtClean="0"/>
              <a:t>exchange</a:t>
            </a:r>
            <a:endParaRPr lang="de-DE" sz="1000" b="1" dirty="0"/>
          </a:p>
        </p:txBody>
      </p:sp>
      <p:grpSp>
        <p:nvGrpSpPr>
          <p:cNvPr id="65" name="Gruppieren 64"/>
          <p:cNvGrpSpPr/>
          <p:nvPr/>
        </p:nvGrpSpPr>
        <p:grpSpPr>
          <a:xfrm flipV="1">
            <a:off x="2395893" y="3455397"/>
            <a:ext cx="164620" cy="430594"/>
            <a:chOff x="2418539" y="2518847"/>
            <a:chExt cx="164620" cy="430594"/>
          </a:xfrm>
        </p:grpSpPr>
        <p:cxnSp>
          <p:nvCxnSpPr>
            <p:cNvPr id="66" name="Gerade Verbindung 65"/>
            <p:cNvCxnSpPr/>
            <p:nvPr/>
          </p:nvCxnSpPr>
          <p:spPr>
            <a:xfrm>
              <a:off x="2500849" y="2518847"/>
              <a:ext cx="0" cy="26200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Bogen 66"/>
            <p:cNvSpPr/>
            <p:nvPr/>
          </p:nvSpPr>
          <p:spPr>
            <a:xfrm>
              <a:off x="2418539" y="2766375"/>
              <a:ext cx="164620" cy="183066"/>
            </a:xfrm>
            <a:prstGeom prst="arc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Bogen 67"/>
            <p:cNvSpPr/>
            <p:nvPr/>
          </p:nvSpPr>
          <p:spPr>
            <a:xfrm rot="16200000">
              <a:off x="2397510" y="2787405"/>
              <a:ext cx="183066" cy="141006"/>
            </a:xfrm>
            <a:prstGeom prst="arc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2447996" y="4239787"/>
            <a:ext cx="80392" cy="316481"/>
            <a:chOff x="1852589" y="4380865"/>
            <a:chExt cx="80392" cy="316481"/>
          </a:xfrm>
        </p:grpSpPr>
        <p:cxnSp>
          <p:nvCxnSpPr>
            <p:cNvPr id="71" name="Gerade Verbindung 70"/>
            <p:cNvCxnSpPr/>
            <p:nvPr/>
          </p:nvCxnSpPr>
          <p:spPr>
            <a:xfrm>
              <a:off x="1892785" y="4380865"/>
              <a:ext cx="0" cy="242177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Ellipse 71"/>
            <p:cNvSpPr/>
            <p:nvPr/>
          </p:nvSpPr>
          <p:spPr>
            <a:xfrm flipV="1">
              <a:off x="1852589" y="4625339"/>
              <a:ext cx="80392" cy="7200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053" name="Gruppieren 2052"/>
          <p:cNvGrpSpPr/>
          <p:nvPr/>
        </p:nvGrpSpPr>
        <p:grpSpPr>
          <a:xfrm>
            <a:off x="2313504" y="2590891"/>
            <a:ext cx="724577" cy="206243"/>
            <a:chOff x="4423487" y="1822528"/>
            <a:chExt cx="724577" cy="206243"/>
          </a:xfrm>
        </p:grpSpPr>
        <p:sp>
          <p:nvSpPr>
            <p:cNvPr id="2051" name="Rechteck 2050"/>
            <p:cNvSpPr/>
            <p:nvPr/>
          </p:nvSpPr>
          <p:spPr>
            <a:xfrm>
              <a:off x="4423487" y="1825299"/>
              <a:ext cx="76505" cy="20347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4499992" y="1825299"/>
              <a:ext cx="76505" cy="20347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Rechteck 77"/>
            <p:cNvSpPr/>
            <p:nvPr/>
          </p:nvSpPr>
          <p:spPr>
            <a:xfrm>
              <a:off x="4575886" y="1825299"/>
              <a:ext cx="76505" cy="20347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Rechteck 78"/>
            <p:cNvSpPr/>
            <p:nvPr/>
          </p:nvSpPr>
          <p:spPr>
            <a:xfrm>
              <a:off x="4652391" y="1825299"/>
              <a:ext cx="76505" cy="20347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Rechteck 79"/>
            <p:cNvSpPr/>
            <p:nvPr/>
          </p:nvSpPr>
          <p:spPr>
            <a:xfrm>
              <a:off x="4728286" y="1825299"/>
              <a:ext cx="76505" cy="20347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Rechteck 80"/>
            <p:cNvSpPr/>
            <p:nvPr/>
          </p:nvSpPr>
          <p:spPr>
            <a:xfrm>
              <a:off x="4804791" y="1825299"/>
              <a:ext cx="76505" cy="20347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Rechteck 81"/>
            <p:cNvSpPr/>
            <p:nvPr/>
          </p:nvSpPr>
          <p:spPr>
            <a:xfrm>
              <a:off x="4880685" y="1825299"/>
              <a:ext cx="76505" cy="20347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Rechteck 82"/>
            <p:cNvSpPr/>
            <p:nvPr/>
          </p:nvSpPr>
          <p:spPr>
            <a:xfrm>
              <a:off x="4957190" y="1825299"/>
              <a:ext cx="76505" cy="20347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52" name="Ellipse 2051"/>
            <p:cNvSpPr/>
            <p:nvPr/>
          </p:nvSpPr>
          <p:spPr>
            <a:xfrm>
              <a:off x="5033695" y="1822528"/>
              <a:ext cx="114369" cy="20041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87" name="Gerade Verbindung 86"/>
          <p:cNvCxnSpPr>
            <a:stCxn id="7" idx="3"/>
            <a:endCxn id="72" idx="1"/>
          </p:cNvCxnSpPr>
          <p:nvPr/>
        </p:nvCxnSpPr>
        <p:spPr>
          <a:xfrm flipV="1">
            <a:off x="2455871" y="4545723"/>
            <a:ext cx="3898" cy="91321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>
            <a:endCxn id="38" idx="2"/>
          </p:cNvCxnSpPr>
          <p:nvPr/>
        </p:nvCxnSpPr>
        <p:spPr>
          <a:xfrm flipV="1">
            <a:off x="1348466" y="3138821"/>
            <a:ext cx="455952" cy="385535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 flipH="1" flipV="1">
            <a:off x="1936732" y="3168828"/>
            <a:ext cx="539187" cy="385536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feld 93"/>
          <p:cNvSpPr txBox="1"/>
          <p:nvPr/>
        </p:nvSpPr>
        <p:spPr>
          <a:xfrm>
            <a:off x="2528388" y="4433230"/>
            <a:ext cx="1988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>
                <a:solidFill>
                  <a:schemeClr val="accent6">
                    <a:lumMod val="75000"/>
                  </a:schemeClr>
                </a:solidFill>
              </a:rPr>
              <a:t>Rabbitmq</a:t>
            </a:r>
            <a:r>
              <a:rPr lang="de-DE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accent6">
                    <a:lumMod val="75000"/>
                  </a:schemeClr>
                </a:solidFill>
              </a:rPr>
              <a:t>message</a:t>
            </a:r>
            <a:endParaRPr lang="de-DE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de-DE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accent6">
                    <a:lumMod val="75000"/>
                  </a:schemeClr>
                </a:solidFill>
              </a:rPr>
              <a:t>interface</a:t>
            </a:r>
            <a:r>
              <a:rPr lang="de-DE" sz="1200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de-DE" sz="1200" dirty="0" err="1" smtClean="0">
                <a:solidFill>
                  <a:schemeClr val="accent6">
                    <a:lumMod val="75000"/>
                  </a:schemeClr>
                </a:solidFill>
              </a:rPr>
              <a:t>amqp</a:t>
            </a:r>
            <a:r>
              <a:rPr lang="de-DE" sz="1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de-DE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9" name="Textfeld 2058"/>
          <p:cNvSpPr txBox="1"/>
          <p:nvPr/>
        </p:nvSpPr>
        <p:spPr>
          <a:xfrm>
            <a:off x="4194490" y="1016333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Hosted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at DKRZ</a:t>
            </a:r>
          </a:p>
        </p:txBody>
      </p:sp>
      <p:sp>
        <p:nvSpPr>
          <p:cNvPr id="96" name="Textfeld 95"/>
          <p:cNvSpPr txBox="1"/>
          <p:nvPr/>
        </p:nvSpPr>
        <p:spPr>
          <a:xfrm>
            <a:off x="4283968" y="3701325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Hosted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at DKRZ +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one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other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ENES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partner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(IPSL ?)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Textfeld 96"/>
          <p:cNvSpPr txBox="1"/>
          <p:nvPr/>
        </p:nvSpPr>
        <p:spPr>
          <a:xfrm>
            <a:off x="2923712" y="591799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ESGF PID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part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CMIP6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publisher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PyPi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package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Configuration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via CMIP6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ini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de-D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61" name="Gerade Verbindung mit Pfeil 2060"/>
          <p:cNvCxnSpPr/>
          <p:nvPr/>
        </p:nvCxnSpPr>
        <p:spPr>
          <a:xfrm flipV="1">
            <a:off x="2959927" y="3138821"/>
            <a:ext cx="891993" cy="273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2" name="Textfeld 2061"/>
          <p:cNvSpPr txBox="1"/>
          <p:nvPr/>
        </p:nvSpPr>
        <p:spPr>
          <a:xfrm>
            <a:off x="3851920" y="2885318"/>
            <a:ext cx="44296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</a:rPr>
              <a:t>Highly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</a:rPr>
              <a:t>scalable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, persistent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</a:rPr>
              <a:t>message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</a:rPr>
              <a:t>queuing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</a:rPr>
              <a:t>infrastructure</a:t>
            </a:r>
            <a:endParaRPr lang="de-DE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</a:rPr>
              <a:t>Guaranteed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</a:rPr>
              <a:t>delivery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 ESGF PID reg. </a:t>
            </a:r>
            <a:r>
              <a:rPr lang="de-DE" sz="1400" dirty="0" err="1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</a:rPr>
              <a:t>equests</a:t>
            </a:r>
            <a:endParaRPr lang="de-DE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Fail-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</a:rPr>
              <a:t>over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</a:rPr>
              <a:t>endpoints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 ESGF PID </a:t>
            </a:r>
            <a:r>
              <a:rPr lang="de-DE" sz="1400" dirty="0" err="1" smtClean="0">
                <a:solidFill>
                  <a:schemeClr val="bg1">
                    <a:lumMod val="50000"/>
                  </a:schemeClr>
                </a:solidFill>
              </a:rPr>
              <a:t>client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63" name="Textfeld 2062"/>
          <p:cNvSpPr txBox="1"/>
          <p:nvPr/>
        </p:nvSpPr>
        <p:spPr>
          <a:xfrm>
            <a:off x="4516839" y="1363090"/>
            <a:ext cx="4447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Tests: ~ 130 PID reg. </a:t>
            </a:r>
            <a:r>
              <a:rPr lang="de-DE" sz="1200" dirty="0" err="1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equests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per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second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on VM (5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Mio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requ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.)</a:t>
            </a:r>
          </a:p>
          <a:p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Optimization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potential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physical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machine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+ SSD: &gt; 1000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requ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. per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second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reported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</a:rPr>
              <a:t>by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 CNRI</a:t>
            </a:r>
            <a:endParaRPr lang="de-D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6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406" y="2080069"/>
            <a:ext cx="2208665" cy="73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Textfeld 75"/>
          <p:cNvSpPr txBox="1"/>
          <p:nvPr/>
        </p:nvSpPr>
        <p:spPr>
          <a:xfrm>
            <a:off x="7238657" y="4792036"/>
            <a:ext cx="1158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e</a:t>
            </a:r>
            <a:r>
              <a:rPr lang="de-DE" sz="1200" dirty="0" err="1" smtClean="0"/>
              <a:t>sgf-pid</a:t>
            </a:r>
            <a:r>
              <a:rPr lang="de-DE" sz="1200" dirty="0" smtClean="0"/>
              <a:t> </a:t>
            </a:r>
            <a:r>
              <a:rPr lang="de-DE" sz="1200" dirty="0" err="1" smtClean="0"/>
              <a:t>client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1802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9418"/>
            <a:ext cx="74549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CMIP6 </a:t>
            </a:r>
            <a:r>
              <a:rPr lang="de-DE" dirty="0" err="1" smtClean="0"/>
              <a:t>citation</a:t>
            </a:r>
            <a:r>
              <a:rPr lang="de-DE" dirty="0" smtClean="0"/>
              <a:t> </a:t>
            </a:r>
            <a:r>
              <a:rPr lang="de-DE" dirty="0" err="1" smtClean="0"/>
              <a:t>info</a:t>
            </a:r>
            <a:r>
              <a:rPr lang="de-DE" dirty="0" smtClean="0"/>
              <a:t> + DOI </a:t>
            </a:r>
            <a:r>
              <a:rPr lang="de-DE" dirty="0" err="1" smtClean="0"/>
              <a:t>landing</a:t>
            </a:r>
            <a:r>
              <a:rPr lang="de-DE" dirty="0" smtClean="0"/>
              <a:t> </a:t>
            </a:r>
            <a:r>
              <a:rPr lang="de-DE" dirty="0" err="1" smtClean="0"/>
              <a:t>page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EE2753-C21E-46CB-9F8B-EB28DF58147F}" type="datetime1">
              <a:rPr lang="de-DE" smtClean="0"/>
              <a:pPr/>
              <a:t>08.06.2016</a:t>
            </a:fld>
            <a:endParaRPr lang="en-US" dirty="0"/>
          </a:p>
        </p:txBody>
      </p:sp>
      <p:sp>
        <p:nvSpPr>
          <p:cNvPr id="15" name="Ellipse 14"/>
          <p:cNvSpPr/>
          <p:nvPr/>
        </p:nvSpPr>
        <p:spPr>
          <a:xfrm>
            <a:off x="4283968" y="4041068"/>
            <a:ext cx="648072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3563888" y="4365104"/>
            <a:ext cx="1512168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827584" y="1268760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CMIP5 </a:t>
            </a:r>
            <a:r>
              <a:rPr lang="de-DE" sz="1200" b="1" dirty="0" err="1"/>
              <a:t>example</a:t>
            </a:r>
            <a:r>
              <a:rPr lang="de-DE" sz="1200" b="1" dirty="0" smtClean="0"/>
              <a:t>: </a:t>
            </a:r>
            <a:r>
              <a:rPr lang="de-DE" sz="1200" dirty="0" smtClean="0">
                <a:hlinkClick r:id="rId3"/>
              </a:rPr>
              <a:t>http</a:t>
            </a:r>
            <a:r>
              <a:rPr lang="de-DE" sz="1200" dirty="0">
                <a:hlinkClick r:id="rId3"/>
              </a:rPr>
              <a:t>://esgf-data.dkrz.de/search/esgf-dkrz/?</a:t>
            </a:r>
            <a:r>
              <a:rPr lang="de-DE" sz="1200" dirty="0" smtClean="0">
                <a:hlinkClick r:id="rId3"/>
              </a:rPr>
              <a:t>project=CMIP5&amp;model=MPI-ESM-P&amp;experiment=1pctCO2&amp;time_frequency=fx&amp;realm=ocean</a:t>
            </a:r>
            <a:r>
              <a:rPr lang="de-DE" sz="1200" dirty="0" smtClean="0"/>
              <a:t>   </a:t>
            </a:r>
            <a:endParaRPr lang="de-DE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60848"/>
            <a:ext cx="5685237" cy="4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09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CMIP6 PID </a:t>
            </a:r>
            <a:r>
              <a:rPr lang="de-DE" dirty="0" err="1" smtClean="0"/>
              <a:t>landing</a:t>
            </a:r>
            <a:r>
              <a:rPr lang="de-DE" dirty="0" smtClean="0"/>
              <a:t> </a:t>
            </a:r>
            <a:r>
              <a:rPr lang="de-DE" dirty="0" err="1" smtClean="0"/>
              <a:t>page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EE2753-C21E-46CB-9F8B-EB28DF58147F}" type="datetime1">
              <a:rPr lang="de-DE" smtClean="0"/>
              <a:pPr/>
              <a:t>08.06.2016</a:t>
            </a:fld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6228184" y="162880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landing</a:t>
            </a:r>
            <a:r>
              <a:rPr lang="de-DE" dirty="0" smtClean="0"/>
              <a:t> </a:t>
            </a:r>
            <a:r>
              <a:rPr lang="de-DE" dirty="0" err="1" smtClean="0"/>
              <a:t>page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at DKRZ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228184" y="2780929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CMIP6 prototype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django</a:t>
            </a:r>
            <a:r>
              <a:rPr lang="de-DE" dirty="0" smtClean="0"/>
              <a:t> </a:t>
            </a:r>
            <a:r>
              <a:rPr lang="de-DE" dirty="0" err="1" smtClean="0"/>
              <a:t>python</a:t>
            </a:r>
            <a:r>
              <a:rPr lang="de-DE" dirty="0" smtClean="0"/>
              <a:t> web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" y="980728"/>
            <a:ext cx="6221547" cy="2849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267744" y="1253951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Obs4Mips </a:t>
            </a:r>
            <a:r>
              <a:rPr lang="de-DE" sz="1200" dirty="0" err="1" smtClean="0"/>
              <a:t>example</a:t>
            </a:r>
            <a:r>
              <a:rPr lang="de-DE" sz="1200" dirty="0" smtClean="0"/>
              <a:t>: </a:t>
            </a:r>
            <a:r>
              <a:rPr lang="de-DE" sz="1200" dirty="0" smtClean="0">
                <a:hlinkClick r:id="rId3"/>
              </a:rPr>
              <a:t>http</a:t>
            </a:r>
            <a:r>
              <a:rPr lang="de-DE" sz="1200" dirty="0">
                <a:hlinkClick r:id="rId3"/>
              </a:rPr>
              <a:t>://esgf-data.dkrz.de/search/esgf-dkrz/?</a:t>
            </a:r>
            <a:r>
              <a:rPr lang="de-DE" sz="1200" dirty="0" smtClean="0">
                <a:hlinkClick r:id="rId3"/>
              </a:rPr>
              <a:t>project=obs4MIPs&amp;institute=FUB-DWD&amp;source_id=SSMI-MERIS&amp;variable=prw&amp;time_frequency=mon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242" y="1844823"/>
            <a:ext cx="4788236" cy="460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" y="2811310"/>
            <a:ext cx="4841857" cy="3738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9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PID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clients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EE2753-C21E-46CB-9F8B-EB28DF58147F}" type="datetime1">
              <a:rPr lang="de-DE" smtClean="0"/>
              <a:pPr/>
              <a:t>08.06.2016</a:t>
            </a:fld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179511" y="1124744"/>
            <a:ext cx="497881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/>
              <a:t>pyhandle</a:t>
            </a:r>
            <a:r>
              <a:rPr lang="de-DE" b="1" dirty="0"/>
              <a:t> </a:t>
            </a:r>
            <a:r>
              <a:rPr lang="de-DE" b="1" dirty="0" err="1"/>
              <a:t>client</a:t>
            </a:r>
            <a:r>
              <a:rPr lang="de-DE" dirty="0"/>
              <a:t>: </a:t>
            </a:r>
            <a:r>
              <a:rPr lang="de-DE" dirty="0" err="1"/>
              <a:t>python</a:t>
            </a:r>
            <a:r>
              <a:rPr lang="de-DE" dirty="0"/>
              <a:t> </a:t>
            </a:r>
            <a:r>
              <a:rPr lang="de-DE" dirty="0" err="1"/>
              <a:t>client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interact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smtClean="0"/>
              <a:t>handle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/>
              <a:t>v8 API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dirty="0" err="1"/>
              <a:t>Generalization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b2handle </a:t>
            </a:r>
            <a:r>
              <a:rPr lang="de-DE" sz="1400" dirty="0" err="1"/>
              <a:t>client</a:t>
            </a:r>
            <a:r>
              <a:rPr lang="de-DE" sz="1400" dirty="0"/>
              <a:t> (</a:t>
            </a:r>
            <a:r>
              <a:rPr lang="de-DE" sz="1400" dirty="0">
                <a:hlinkClick r:id="rId2"/>
              </a:rPr>
              <a:t>https://github.com/EUDAT-B2SAFE/B2HANDLE</a:t>
            </a:r>
            <a:r>
              <a:rPr lang="de-DE" sz="14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EUDAT </a:t>
            </a:r>
            <a:r>
              <a:rPr lang="de-DE" sz="1400" dirty="0" err="1" smtClean="0"/>
              <a:t>collaboration</a:t>
            </a:r>
            <a:r>
              <a:rPr lang="de-DE" sz="1400" dirty="0" smtClean="0"/>
              <a:t> – </a:t>
            </a:r>
            <a:r>
              <a:rPr lang="de-DE" sz="1400" dirty="0" err="1" smtClean="0"/>
              <a:t>used</a:t>
            </a:r>
            <a:r>
              <a:rPr lang="de-DE" sz="1400" dirty="0" smtClean="0"/>
              <a:t> in RDA PID Trainingsworkshop at DKRZ May 2016</a:t>
            </a:r>
            <a:endParaRPr lang="de-DE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323" y="797457"/>
            <a:ext cx="3985677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107503" y="2779708"/>
            <a:ext cx="4978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esgf</a:t>
            </a:r>
            <a:r>
              <a:rPr lang="de-DE" b="1" dirty="0" smtClean="0"/>
              <a:t>-</a:t>
            </a:r>
            <a:r>
              <a:rPr lang="de-DE" b="1" dirty="0" err="1" smtClean="0"/>
              <a:t>pid</a:t>
            </a:r>
            <a:r>
              <a:rPr lang="de-DE" b="1" dirty="0" smtClean="0"/>
              <a:t>-client</a:t>
            </a:r>
            <a:r>
              <a:rPr lang="de-DE" dirty="0" smtClean="0"/>
              <a:t> </a:t>
            </a:r>
            <a:r>
              <a:rPr lang="de-DE" dirty="0" err="1" smtClean="0"/>
              <a:t>python</a:t>
            </a:r>
            <a:r>
              <a:rPr lang="de-DE" dirty="0" smtClean="0"/>
              <a:t> </a:t>
            </a:r>
            <a:r>
              <a:rPr lang="de-DE" dirty="0" err="1" smtClean="0"/>
              <a:t>client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asychronously</a:t>
            </a:r>
            <a:r>
              <a:rPr lang="de-DE" dirty="0" smtClean="0"/>
              <a:t> </a:t>
            </a:r>
            <a:r>
              <a:rPr lang="de-DE" dirty="0" err="1" smtClean="0"/>
              <a:t>interact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esgf-pid</a:t>
            </a:r>
            <a:r>
              <a:rPr lang="de-DE" dirty="0" smtClean="0"/>
              <a:t> </a:t>
            </a:r>
            <a:r>
              <a:rPr lang="de-DE" dirty="0" err="1" smtClean="0"/>
              <a:t>message</a:t>
            </a:r>
            <a:r>
              <a:rPr lang="de-DE" dirty="0" smtClean="0"/>
              <a:t> </a:t>
            </a:r>
            <a:r>
              <a:rPr lang="de-DE" dirty="0" err="1" smtClean="0"/>
              <a:t>queuing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(</a:t>
            </a:r>
            <a:r>
              <a:rPr lang="de-DE" dirty="0" err="1" smtClean="0"/>
              <a:t>rabbitmq</a:t>
            </a:r>
            <a:r>
              <a:rPr lang="de-DE" dirty="0" smtClean="0"/>
              <a:t>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544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lgemeine Präsentation DKRZ 4zu3 2015012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Allgemeine Präsentation DKRZ 4zu3 20150121</Template>
  <TotalTime>0</TotalTime>
  <Words>879</Words>
  <Application>Microsoft Office PowerPoint</Application>
  <PresentationFormat>Bildschirmpräsentation (4:3)</PresentationFormat>
  <Paragraphs>238</Paragraphs>
  <Slides>11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Allgemeine Präsentation DKRZ 4zu3 20150121</vt:lpstr>
      <vt:lpstr>CMIP6 / ENES Data TF Meeting: DKRZ  </vt:lpstr>
      <vt:lpstr>DKRZ RM-ODP views</vt:lpstr>
      <vt:lpstr>DKRZ computational viewpoint </vt:lpstr>
      <vt:lpstr>DKRZ enterprise viewpoint (data centric)</vt:lpstr>
      <vt:lpstr>CMIP6 PID integration requirements</vt:lpstr>
      <vt:lpstr>CMIP6 PID integration</vt:lpstr>
      <vt:lpstr>CMIP6 citation info + DOI landing page</vt:lpstr>
      <vt:lpstr>CMIP6 PID landing page</vt:lpstr>
      <vt:lpstr>PID system clients</vt:lpstr>
      <vt:lpstr>DKRZ data ingest and national CMIP6+ data pool</vt:lpstr>
      <vt:lpstr>Open Issues Collection</vt:lpstr>
    </vt:vector>
  </TitlesOfParts>
  <Company>DKRZ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Climate Computing Center (DKRZ)</dc:title>
  <dc:creator>Stephan Kindermann</dc:creator>
  <cp:lastModifiedBy>Stephan Kindermann</cp:lastModifiedBy>
  <cp:revision>129</cp:revision>
  <dcterms:created xsi:type="dcterms:W3CDTF">2015-02-16T13:27:30Z</dcterms:created>
  <dcterms:modified xsi:type="dcterms:W3CDTF">2016-06-08T15:59:59Z</dcterms:modified>
</cp:coreProperties>
</file>