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03" r:id="rId4"/>
    <p:sldId id="258" r:id="rId5"/>
    <p:sldId id="267" r:id="rId6"/>
    <p:sldId id="278" r:id="rId7"/>
    <p:sldId id="279" r:id="rId8"/>
    <p:sldId id="284" r:id="rId9"/>
    <p:sldId id="280" r:id="rId10"/>
    <p:sldId id="301" r:id="rId11"/>
    <p:sldId id="262" r:id="rId12"/>
    <p:sldId id="270" r:id="rId13"/>
    <p:sldId id="263" r:id="rId14"/>
    <p:sldId id="265" r:id="rId15"/>
    <p:sldId id="268" r:id="rId16"/>
    <p:sldId id="264" r:id="rId17"/>
    <p:sldId id="289" r:id="rId18"/>
    <p:sldId id="296" r:id="rId19"/>
    <p:sldId id="293" r:id="rId20"/>
    <p:sldId id="292" r:id="rId21"/>
    <p:sldId id="273" r:id="rId22"/>
    <p:sldId id="275" r:id="rId23"/>
    <p:sldId id="272" r:id="rId24"/>
    <p:sldId id="276" r:id="rId25"/>
    <p:sldId id="290" r:id="rId26"/>
    <p:sldId id="285" r:id="rId27"/>
    <p:sldId id="287" r:id="rId28"/>
    <p:sldId id="297" r:id="rId29"/>
    <p:sldId id="302" r:id="rId30"/>
    <p:sldId id="298" r:id="rId31"/>
    <p:sldId id="261" r:id="rId32"/>
    <p:sldId id="260" r:id="rId33"/>
    <p:sldId id="286" r:id="rId34"/>
    <p:sldId id="294" r:id="rId35"/>
    <p:sldId id="299" r:id="rId36"/>
    <p:sldId id="295" r:id="rId37"/>
    <p:sldId id="288" r:id="rId38"/>
    <p:sldId id="269" r:id="rId39"/>
    <p:sldId id="282" r:id="rId40"/>
    <p:sldId id="277" r:id="rId41"/>
    <p:sldId id="259" r:id="rId42"/>
    <p:sldId id="304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005191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>
        <p:scale>
          <a:sx n="100" d="100"/>
          <a:sy n="100" d="100"/>
        </p:scale>
        <p:origin x="-13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3050-CDDD-42AB-9AA5-BF6FD4E04FB2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612DF-BCF5-44D6-8F86-03C45687E0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5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focuses</a:t>
            </a:r>
            <a:r>
              <a:rPr lang="de-DE" dirty="0" smtClean="0"/>
              <a:t> on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relevant in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,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. The </a:t>
            </a:r>
            <a:r>
              <a:rPr lang="de-DE" dirty="0" err="1" smtClean="0"/>
              <a:t>view</a:t>
            </a:r>
            <a:r>
              <a:rPr lang="de-DE" baseline="0" dirty="0" smtClean="0"/>
              <a:t> will not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however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easier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concentrate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‚</a:t>
            </a:r>
            <a:r>
              <a:rPr lang="de-DE" baseline="0" dirty="0" err="1" smtClean="0"/>
              <a:t>common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currency</a:t>
            </a:r>
            <a:r>
              <a:rPr lang="de-DE" baseline="0" dirty="0" smtClean="0"/>
              <a:t>‘.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6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haven‘t</a:t>
            </a:r>
            <a:r>
              <a:rPr lang="de-DE" dirty="0" smtClean="0"/>
              <a:t> </a:t>
            </a:r>
            <a:r>
              <a:rPr lang="de-DE" dirty="0" err="1" smtClean="0"/>
              <a:t>looked</a:t>
            </a:r>
            <a:r>
              <a:rPr lang="de-DE" dirty="0" smtClean="0"/>
              <a:t> in </a:t>
            </a:r>
            <a:r>
              <a:rPr lang="de-DE" dirty="0" err="1" smtClean="0"/>
              <a:t>detail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, 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„</a:t>
            </a:r>
            <a:r>
              <a:rPr lang="de-DE" dirty="0" err="1" smtClean="0"/>
              <a:t>killer</a:t>
            </a:r>
            <a:r>
              <a:rPr lang="de-DE" dirty="0" smtClean="0"/>
              <a:t> </a:t>
            </a:r>
            <a:r>
              <a:rPr lang="de-DE" dirty="0" err="1" smtClean="0"/>
              <a:t>app</a:t>
            </a:r>
            <a:r>
              <a:rPr lang="de-DE" dirty="0" smtClean="0"/>
              <a:t>“ 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70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LTA,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-term </a:t>
            </a:r>
            <a:r>
              <a:rPr lang="de-DE" baseline="0" dirty="0" err="1" smtClean="0"/>
              <a:t>archival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47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Moreau 2010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. The OPM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approachable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W3C Prov. The W3C </a:t>
            </a:r>
            <a:r>
              <a:rPr lang="de-DE" dirty="0" err="1" smtClean="0"/>
              <a:t>Prov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rich</a:t>
            </a:r>
            <a:r>
              <a:rPr lang="de-DE" dirty="0" smtClean="0"/>
              <a:t> in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detail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?</a:t>
            </a:r>
          </a:p>
          <a:p>
            <a:r>
              <a:rPr lang="de-DE" dirty="0" smtClean="0"/>
              <a:t>Re-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observational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Citing</a:t>
            </a:r>
            <a:r>
              <a:rPr lang="de-DE" dirty="0" smtClean="0"/>
              <a:t> a </a:t>
            </a:r>
            <a:r>
              <a:rPr lang="de-DE" dirty="0" err="1" smtClean="0"/>
              <a:t>DataCite</a:t>
            </a:r>
            <a:r>
              <a:rPr lang="de-DE" baseline="0" dirty="0" smtClean="0"/>
              <a:t> DOI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enough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directly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linked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DOI.</a:t>
            </a:r>
          </a:p>
          <a:p>
            <a:r>
              <a:rPr lang="de-DE" baseline="0" dirty="0" err="1" smtClean="0"/>
              <a:t>Tracing</a:t>
            </a:r>
            <a:r>
              <a:rPr lang="de-DE" baseline="0" dirty="0" smtClean="0"/>
              <a:t> back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original </a:t>
            </a:r>
            <a:r>
              <a:rPr lang="de-DE" baseline="0" dirty="0" err="1" smtClean="0"/>
              <a:t>source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important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various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actors</a:t>
            </a:r>
            <a:r>
              <a:rPr lang="de-DE" baseline="0" dirty="0" smtClean="0"/>
              <a:t>, e.g. </a:t>
            </a:r>
            <a:r>
              <a:rPr lang="de-DE" baseline="0" dirty="0" err="1" smtClean="0"/>
              <a:t>reviewers</a:t>
            </a:r>
            <a:r>
              <a:rPr lang="de-DE" baseline="0" dirty="0" smtClean="0"/>
              <a:t>, but also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consumers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decades</a:t>
            </a:r>
            <a:r>
              <a:rPr lang="de-DE" baseline="0" dirty="0" smtClean="0"/>
              <a:t>) after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creation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0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2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-,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-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How-provenance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earlier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topics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origins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field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Provenance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probably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widely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accepted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Provenance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DAG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(in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opinion</a:t>
            </a:r>
            <a:r>
              <a:rPr lang="de-DE" baseline="0" dirty="0" smtClean="0"/>
              <a:t>) </a:t>
            </a:r>
            <a:r>
              <a:rPr lang="de-DE" baseline="0" dirty="0" err="1" smtClean="0"/>
              <a:t>nice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adequately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expressively</a:t>
            </a:r>
            <a:r>
              <a:rPr lang="de-DE" baseline="0" dirty="0" smtClean="0"/>
              <a:t> limited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barrier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83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potentially</a:t>
            </a:r>
            <a:r>
              <a:rPr lang="de-DE" baseline="0" dirty="0" smtClean="0"/>
              <a:t> relevant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broad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DAG </a:t>
            </a:r>
            <a:r>
              <a:rPr lang="de-DE" baseline="0" dirty="0" err="1" smtClean="0"/>
              <a:t>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just a </a:t>
            </a:r>
            <a:r>
              <a:rPr lang="de-DE" baseline="0" dirty="0" err="1" smtClean="0"/>
              <a:t>subset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78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feeling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elaborate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fit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out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idea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breaking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down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pieces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enahancing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existing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tools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59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All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nothing</a:t>
            </a:r>
            <a:r>
              <a:rPr lang="de-DE" dirty="0" smtClean="0"/>
              <a:t>: </a:t>
            </a:r>
            <a:r>
              <a:rPr lang="de-DE" dirty="0" err="1" smtClean="0"/>
              <a:t>either</a:t>
            </a:r>
            <a:r>
              <a:rPr lang="de-DE" dirty="0" smtClean="0"/>
              <a:t> a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a </a:t>
            </a:r>
            <a:r>
              <a:rPr lang="de-DE" dirty="0" err="1" smtClean="0"/>
              <a:t>workbench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doesn‘t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middle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ground</a:t>
            </a:r>
            <a:r>
              <a:rPr lang="de-DE" baseline="0" dirty="0" smtClean="0"/>
              <a:t> – e.g.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workbench</a:t>
            </a:r>
            <a:r>
              <a:rPr lang="de-DE" baseline="0" dirty="0" smtClean="0"/>
              <a:t> just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tasks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sticking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traditional </a:t>
            </a:r>
            <a:r>
              <a:rPr lang="de-DE" baseline="0" dirty="0" err="1" smtClean="0"/>
              <a:t>tools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highly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inefficient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will not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accepted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users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74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 </a:t>
            </a:r>
            <a:r>
              <a:rPr lang="de-DE" dirty="0" err="1" smtClean="0"/>
              <a:t>artefact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immutable</a:t>
            </a:r>
            <a:r>
              <a:rPr lang="de-DE" dirty="0" smtClean="0"/>
              <a:t> </a:t>
            </a:r>
            <a:r>
              <a:rPr lang="de-DE" dirty="0" err="1" smtClean="0"/>
              <a:t>piece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.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entity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W3C PROV </a:t>
            </a:r>
            <a:r>
              <a:rPr lang="de-DE" baseline="0" dirty="0" err="1" smtClean="0"/>
              <a:t>equivalent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An </a:t>
            </a:r>
            <a:r>
              <a:rPr lang="de-DE" baseline="0" dirty="0" err="1" smtClean="0"/>
              <a:t>agent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user</a:t>
            </a:r>
            <a:r>
              <a:rPr lang="de-DE" baseline="0" dirty="0" smtClean="0"/>
              <a:t>, but also a </a:t>
            </a:r>
            <a:r>
              <a:rPr lang="de-DE" baseline="0" dirty="0" err="1" smtClean="0"/>
              <a:t>software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agent</a:t>
            </a:r>
            <a:r>
              <a:rPr lang="de-DE" baseline="0" dirty="0" smtClean="0"/>
              <a:t>, i.e. </a:t>
            </a:r>
            <a:r>
              <a:rPr lang="de-DE" baseline="0" dirty="0" err="1" smtClean="0"/>
              <a:t>running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cdo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A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computational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activity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resulting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artefacts</a:t>
            </a:r>
            <a:r>
              <a:rPr lang="de-DE" baseline="0" dirty="0" smtClean="0"/>
              <a:t>.</a:t>
            </a:r>
          </a:p>
          <a:p>
            <a:r>
              <a:rPr lang="de-DE" baseline="0" dirty="0" err="1" smtClean="0"/>
              <a:t>Precise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definitions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found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OPM </a:t>
            </a:r>
            <a:r>
              <a:rPr lang="de-DE" baseline="0" dirty="0" err="1" smtClean="0"/>
              <a:t>specification</a:t>
            </a:r>
            <a:r>
              <a:rPr lang="de-DE" baseline="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5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gemein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6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  <a:prstGeom prst="rect">
            <a:avLst/>
          </a:prstGeom>
        </p:spPr>
        <p:txBody>
          <a:bodyPr vert="horz" lIns="180000" tIns="45720" rIns="180000" bIns="45720" rtlCol="0" anchor="ctr"/>
          <a:lstStyle>
            <a:lvl1pPr algn="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BA4D798F-BC53-4B2C-AF0B-B02A7EE54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6F6F6"/>
          </a:solidFill>
        </p:spPr>
        <p:txBody>
          <a:bodyPr lIns="180000" rIns="180000"/>
          <a:lstStyle>
            <a:lvl1pPr>
              <a:defRPr sz="3200">
                <a:solidFill>
                  <a:srgbClr val="005191"/>
                </a:solidFill>
                <a:latin typeface="CMU Sans Serif" pitchFamily="50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6"/>
          <a:stretch/>
        </p:blipFill>
        <p:spPr>
          <a:xfrm rot="10800000">
            <a:off x="1919784" y="4258022"/>
            <a:ext cx="7224216" cy="223224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/>
          <a:stretch/>
        </p:blipFill>
        <p:spPr>
          <a:xfrm>
            <a:off x="0" y="403176"/>
            <a:ext cx="7252718" cy="2232248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536576"/>
          </a:xfrm>
        </p:spPr>
        <p:txBody>
          <a:bodyPr/>
          <a:lstStyle>
            <a:lvl1pPr marL="0" indent="0" algn="ctr">
              <a:buNone/>
              <a:defRPr>
                <a:solidFill>
                  <a:srgbClr val="0051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915344"/>
            <a:ext cx="8537615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rgbClr val="005191"/>
                </a:solidFill>
                <a:latin typeface="CMU Sans Serif" pitchFamily="50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  <a:prstGeom prst="rect">
            <a:avLst/>
          </a:prstGeom>
        </p:spPr>
        <p:txBody>
          <a:bodyPr vert="horz" lIns="180000" tIns="45720" rIns="180000" bIns="45720" rtlCol="0" anchor="ctr"/>
          <a:lstStyle>
            <a:lvl1pPr algn="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BA4D798F-BC53-4B2C-AF0B-B02A7EE5497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6"/>
          <a:stretch/>
        </p:blipFill>
        <p:spPr>
          <a:xfrm rot="10800000">
            <a:off x="1919784" y="4258022"/>
            <a:ext cx="7224216" cy="223224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/>
          <a:stretch/>
        </p:blipFill>
        <p:spPr>
          <a:xfrm>
            <a:off x="0" y="403176"/>
            <a:ext cx="7252718" cy="2232248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184648"/>
          </a:xfrm>
        </p:spPr>
        <p:txBody>
          <a:bodyPr/>
          <a:lstStyle>
            <a:lvl1pPr marL="0" indent="0" algn="ctr">
              <a:buNone/>
              <a:defRPr>
                <a:solidFill>
                  <a:srgbClr val="0051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37615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rgbClr val="005191"/>
                </a:solidFill>
                <a:latin typeface="CMU Sans Serif" pitchFamily="50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1906911" y="55172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5191"/>
                </a:solidFill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Tobias Weigel</a:t>
            </a:r>
          </a:p>
          <a:p>
            <a:pPr algn="ctr"/>
            <a:r>
              <a:rPr lang="de-DE" dirty="0" smtClean="0">
                <a:solidFill>
                  <a:srgbClr val="005191"/>
                </a:solidFill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Deutsches Klimarechenzentrum (DKRZ)</a:t>
            </a:r>
            <a:endParaRPr lang="en-US" dirty="0">
              <a:solidFill>
                <a:srgbClr val="005191"/>
              </a:solidFill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66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21" y="37412"/>
            <a:ext cx="958032" cy="25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0" y="6596390"/>
            <a:ext cx="2339753" cy="2616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r>
              <a:rPr lang="de-DE" sz="1100" dirty="0" smtClean="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rPr>
              <a:t>Tobias</a:t>
            </a:r>
            <a:r>
              <a:rPr lang="de-DE" sz="1100" baseline="0" dirty="0" smtClean="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rPr>
              <a:t> Weigel  (DKRZ)</a:t>
            </a:r>
            <a:endParaRPr lang="en-US" sz="1100" dirty="0">
              <a:solidFill>
                <a:srgbClr val="F6F6F6"/>
              </a:solidFill>
              <a:latin typeface="CMU Bright" pitchFamily="50" charset="0"/>
              <a:ea typeface="CMU Bright" pitchFamily="50" charset="0"/>
              <a:cs typeface="CMU Bright" pitchFamily="50" charset="0"/>
            </a:endParaRP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  <a:prstGeom prst="rect">
            <a:avLst/>
          </a:prstGeom>
        </p:spPr>
        <p:txBody>
          <a:bodyPr vert="horz" lIns="180000" tIns="45720" rIns="180000" bIns="45720" rtlCol="0" anchor="ctr"/>
          <a:lstStyle>
            <a:lvl1pPr algn="r">
              <a:defRPr sz="1100">
                <a:solidFill>
                  <a:srgbClr val="F6F6F6"/>
                </a:solidFill>
                <a:latin typeface="CMU Bright" pitchFamily="50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BA4D798F-BC53-4B2C-AF0B-B02A7EE5497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itchFamily="2" charset="2"/>
        <a:buChar char="§"/>
        <a:defRPr sz="3200" kern="1200">
          <a:solidFill>
            <a:schemeClr val="tx1"/>
          </a:solidFill>
          <a:latin typeface="CMU Sans Serif" pitchFamily="50" charset="0"/>
          <a:ea typeface="CMU Sans Serif" pitchFamily="50" charset="0"/>
          <a:cs typeface="CMU Sans Serif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Arial" pitchFamily="34" charset="0"/>
        <a:buChar char="•"/>
        <a:defRPr sz="2800" kern="1200">
          <a:solidFill>
            <a:schemeClr val="tx1"/>
          </a:solidFill>
          <a:latin typeface="CMU Sans Serif" pitchFamily="50" charset="0"/>
          <a:ea typeface="CMU Sans Serif" pitchFamily="50" charset="0"/>
          <a:cs typeface="CMU Sans Serif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Calibri" pitchFamily="34" charset="0"/>
        <a:buChar char="‒"/>
        <a:defRPr sz="2400" kern="1200">
          <a:solidFill>
            <a:schemeClr val="tx1"/>
          </a:solidFill>
          <a:latin typeface="CMU Sans Serif" pitchFamily="50" charset="0"/>
          <a:ea typeface="CMU Sans Serif" pitchFamily="50" charset="0"/>
          <a:cs typeface="CMU Sans Serif" pitchFamily="50" charset="0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CMU Sans Serif" pitchFamily="50" charset="0"/>
          <a:ea typeface="CMU Sans Serif" pitchFamily="50" charset="0"/>
          <a:cs typeface="CMU Sans Serif" pitchFamily="50" charset="0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CMU Sans Serif" pitchFamily="50" charset="0"/>
          <a:ea typeface="CMU Sans Serif" pitchFamily="50" charset="0"/>
          <a:cs typeface="CMU Sans Serif" pitchFamily="50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Provenance</a:t>
            </a:r>
            <a:br>
              <a:rPr lang="en-US" dirty="0" smtClean="0"/>
            </a:br>
            <a:r>
              <a:rPr lang="en-US" dirty="0" smtClean="0"/>
              <a:t>(for Earth science data)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DKRZ-Seminar, Oct 15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Provenance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 smtClean="0"/>
              <a:t>cycle</a:t>
            </a:r>
            <a:endParaRPr lang="de-DE" dirty="0" smtClean="0"/>
          </a:p>
          <a:p>
            <a:r>
              <a:rPr lang="de-DE" dirty="0" err="1" smtClean="0"/>
              <a:t>Here</a:t>
            </a:r>
            <a:r>
              <a:rPr lang="de-DE" dirty="0" smtClean="0"/>
              <a:t>: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endParaRPr lang="de-DE" dirty="0" smtClean="0"/>
          </a:p>
          <a:p>
            <a:pPr lvl="1"/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endParaRPr lang="de-DE" dirty="0" smtClean="0"/>
          </a:p>
          <a:p>
            <a:pPr lvl="1"/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There‘s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Alternative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definitions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here</a:t>
            </a:r>
            <a:r>
              <a:rPr lang="de-DE" dirty="0" smtClean="0"/>
              <a:t>: </a:t>
            </a:r>
            <a:r>
              <a:rPr lang="de-DE" dirty="0" err="1" smtClean="0"/>
              <a:t>Develop</a:t>
            </a:r>
            <a:r>
              <a:rPr lang="de-DE" dirty="0" smtClean="0"/>
              <a:t> an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pragmatic</a:t>
            </a:r>
            <a:r>
              <a:rPr lang="de-DE" dirty="0" smtClean="0"/>
              <a:t> in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task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Why-Provenance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Where-Provenance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 smtClean="0"/>
              <a:t>process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Provenance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Acyclic</a:t>
            </a:r>
            <a:r>
              <a:rPr lang="de-DE" dirty="0"/>
              <a:t> </a:t>
            </a:r>
            <a:r>
              <a:rPr lang="de-DE" dirty="0" smtClean="0"/>
              <a:t>Graph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i="1" dirty="0" smtClean="0"/>
              <a:t>(</a:t>
            </a:r>
            <a:r>
              <a:rPr lang="de-DE" i="1" dirty="0" err="1" smtClean="0"/>
              <a:t>there</a:t>
            </a:r>
            <a:r>
              <a:rPr lang="de-DE" i="1" dirty="0" smtClean="0"/>
              <a:t> </a:t>
            </a:r>
            <a:r>
              <a:rPr lang="de-DE" i="1" dirty="0" err="1" smtClean="0"/>
              <a:t>are</a:t>
            </a:r>
            <a:r>
              <a:rPr lang="de-DE" i="1" dirty="0" smtClean="0"/>
              <a:t> </a:t>
            </a:r>
            <a:r>
              <a:rPr lang="de-DE" i="1" dirty="0" err="1" smtClean="0"/>
              <a:t>more</a:t>
            </a:r>
            <a:r>
              <a:rPr lang="de-DE" i="1" dirty="0" smtClean="0"/>
              <a:t>…)</a:t>
            </a:r>
            <a:endParaRPr lang="de-DE" i="1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definitions</a:t>
            </a:r>
            <a:endParaRPr lang="de-DE" dirty="0"/>
          </a:p>
        </p:txBody>
      </p:sp>
      <p:sp>
        <p:nvSpPr>
          <p:cNvPr id="9" name="Geschweifte Klammer rechts 8"/>
          <p:cNvSpPr/>
          <p:nvPr/>
        </p:nvSpPr>
        <p:spPr>
          <a:xfrm>
            <a:off x="4499992" y="1628800"/>
            <a:ext cx="360040" cy="136815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932040" y="2082043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Database </a:t>
            </a:r>
            <a:r>
              <a:rPr lang="de-DE" sz="2400" dirty="0" err="1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context</a:t>
            </a:r>
            <a:endParaRPr lang="de-DE" sz="24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(2010)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7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312368"/>
          </a:xfrm>
        </p:spPr>
        <p:txBody>
          <a:bodyPr/>
          <a:lstStyle/>
          <a:p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endParaRPr lang="de-DE" dirty="0" smtClean="0"/>
          </a:p>
          <a:p>
            <a:r>
              <a:rPr lang="de-DE" dirty="0" err="1" smtClean="0"/>
              <a:t>Why-Provenance</a:t>
            </a:r>
            <a:r>
              <a:rPr lang="de-DE" dirty="0" smtClean="0"/>
              <a:t>: „</a:t>
            </a:r>
            <a:r>
              <a:rPr lang="de-DE" dirty="0" err="1" smtClean="0"/>
              <a:t>tuples</a:t>
            </a:r>
            <a:r>
              <a:rPr lang="de-DE" dirty="0" smtClean="0"/>
              <a:t> </a:t>
            </a:r>
            <a:r>
              <a:rPr lang="de-DE" dirty="0" err="1" smtClean="0"/>
              <a:t>whose</a:t>
            </a:r>
            <a:r>
              <a:rPr lang="de-DE" dirty="0" smtClean="0"/>
              <a:t> </a:t>
            </a:r>
            <a:r>
              <a:rPr lang="de-DE" dirty="0" err="1" smtClean="0"/>
              <a:t>presence</a:t>
            </a:r>
            <a:r>
              <a:rPr lang="de-DE" dirty="0" smtClean="0"/>
              <a:t> </a:t>
            </a:r>
            <a:r>
              <a:rPr lang="de-DE" dirty="0" err="1" smtClean="0"/>
              <a:t>justifies</a:t>
            </a:r>
            <a:r>
              <a:rPr lang="de-DE" dirty="0" smtClean="0"/>
              <a:t> a </a:t>
            </a:r>
            <a:r>
              <a:rPr lang="de-DE" dirty="0" err="1" smtClean="0"/>
              <a:t>query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„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X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?“</a:t>
            </a:r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queried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tuple</a:t>
            </a:r>
            <a:r>
              <a:rPr lang="de-DE" dirty="0" smtClean="0"/>
              <a:t> A“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Why-Provenance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(2010), </a:t>
            </a:r>
            <a:r>
              <a:rPr lang="de-DE" sz="1200" dirty="0" err="1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Buneman</a:t>
            </a:r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 et al. (2001)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3202236" y="4621764"/>
            <a:ext cx="2739528" cy="1296144"/>
            <a:chOff x="2696568" y="4621764"/>
            <a:chExt cx="2739528" cy="1296144"/>
          </a:xfrm>
        </p:grpSpPr>
        <p:grpSp>
          <p:nvGrpSpPr>
            <p:cNvPr id="22" name="Gruppieren 21"/>
            <p:cNvGrpSpPr/>
            <p:nvPr/>
          </p:nvGrpSpPr>
          <p:grpSpPr>
            <a:xfrm>
              <a:off x="4572000" y="4891794"/>
              <a:ext cx="864096" cy="756084"/>
              <a:chOff x="4572000" y="4628449"/>
              <a:chExt cx="864096" cy="756084"/>
            </a:xfrm>
          </p:grpSpPr>
          <p:sp>
            <p:nvSpPr>
              <p:cNvPr id="4" name="Rechteck 3"/>
              <p:cNvSpPr/>
              <p:nvPr/>
            </p:nvSpPr>
            <p:spPr>
              <a:xfrm>
                <a:off x="4572000" y="4628449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4572000" y="4898479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4572000" y="5168509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" name="Gruppieren 22"/>
            <p:cNvGrpSpPr/>
            <p:nvPr/>
          </p:nvGrpSpPr>
          <p:grpSpPr>
            <a:xfrm>
              <a:off x="2696568" y="4621764"/>
              <a:ext cx="864096" cy="1296144"/>
              <a:chOff x="2696568" y="4621764"/>
              <a:chExt cx="864096" cy="1296144"/>
            </a:xfrm>
          </p:grpSpPr>
          <p:sp>
            <p:nvSpPr>
              <p:cNvPr id="16" name="Rechteck 15"/>
              <p:cNvSpPr/>
              <p:nvPr/>
            </p:nvSpPr>
            <p:spPr>
              <a:xfrm>
                <a:off x="2696568" y="4621764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echteck 16"/>
              <p:cNvSpPr/>
              <p:nvPr/>
            </p:nvSpPr>
            <p:spPr>
              <a:xfrm>
                <a:off x="2696568" y="4891794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2696568" y="5161824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9" name="Rechteck 18"/>
              <p:cNvSpPr/>
              <p:nvPr/>
            </p:nvSpPr>
            <p:spPr>
              <a:xfrm>
                <a:off x="2696568" y="5431854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2696568" y="5701884"/>
                <a:ext cx="864096" cy="21602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1" name="Pfeil nach rechts 20"/>
            <p:cNvSpPr/>
            <p:nvPr/>
          </p:nvSpPr>
          <p:spPr>
            <a:xfrm>
              <a:off x="3778300" y="5185485"/>
              <a:ext cx="576064" cy="1687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Website </a:t>
            </a:r>
            <a:r>
              <a:rPr lang="de-DE" dirty="0" err="1" smtClean="0"/>
              <a:t>displays</a:t>
            </a:r>
            <a:r>
              <a:rPr lang="de-DE" dirty="0" smtClean="0"/>
              <a:t> a </a:t>
            </a:r>
            <a:r>
              <a:rPr lang="de-DE" dirty="0" err="1" smtClean="0"/>
              <a:t>typo</a:t>
            </a:r>
            <a:r>
              <a:rPr lang="de-DE" dirty="0" smtClean="0"/>
              <a:t> in a </a:t>
            </a:r>
            <a:r>
              <a:rPr lang="de-DE" dirty="0" err="1" smtClean="0"/>
              <a:t>menu</a:t>
            </a:r>
            <a:r>
              <a:rPr lang="de-DE" dirty="0" smtClean="0"/>
              <a:t> </a:t>
            </a:r>
            <a:r>
              <a:rPr lang="de-DE" dirty="0" err="1" smtClean="0"/>
              <a:t>entry</a:t>
            </a: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string</a:t>
            </a:r>
            <a:r>
              <a:rPr lang="de-DE" dirty="0" smtClean="0"/>
              <a:t>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may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directly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website</a:t>
            </a:r>
            <a:r>
              <a:rPr lang="de-DE" dirty="0" smtClean="0"/>
              <a:t>, but e.g. a </a:t>
            </a:r>
            <a:r>
              <a:rPr lang="de-DE" dirty="0" err="1" smtClean="0"/>
              <a:t>citation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maintained</a:t>
            </a:r>
            <a:r>
              <a:rPr lang="de-DE" dirty="0" smtClean="0"/>
              <a:t> </a:t>
            </a:r>
            <a:r>
              <a:rPr lang="de-DE" dirty="0" err="1" smtClean="0"/>
              <a:t>elsewhere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queried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site</a:t>
            </a:r>
            <a:endParaRPr lang="de-DE" dirty="0" smtClean="0"/>
          </a:p>
          <a:p>
            <a:r>
              <a:rPr lang="de-DE" dirty="0" err="1" smtClean="0"/>
              <a:t>Helps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illuminate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copying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databases</a:t>
            </a:r>
            <a:r>
              <a:rPr lang="de-DE" dirty="0" smtClean="0"/>
              <a:t>.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Where-Provenance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(2010), </a:t>
            </a:r>
            <a:r>
              <a:rPr lang="de-DE" sz="1200" dirty="0" err="1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Buneman</a:t>
            </a:r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 et al. (2001)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computation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resulted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err="1" smtClean="0"/>
              <a:t>Any</a:t>
            </a:r>
            <a:endParaRPr lang="de-DE" dirty="0"/>
          </a:p>
          <a:p>
            <a:pPr lvl="1"/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 smtClean="0"/>
              <a:t>event</a:t>
            </a:r>
            <a:endParaRPr lang="de-DE" dirty="0" smtClean="0"/>
          </a:p>
          <a:p>
            <a:pPr lvl="1"/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endParaRPr lang="de-DE" dirty="0" smtClean="0"/>
          </a:p>
          <a:p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a </a:t>
            </a:r>
            <a:r>
              <a:rPr lang="de-DE" dirty="0" err="1" smtClean="0"/>
              <a:t>computational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belongs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process</a:t>
            </a:r>
            <a:r>
              <a:rPr lang="de-DE" dirty="0" smtClean="0"/>
              <a:t> (1)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(2010)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6692466" y="2375942"/>
            <a:ext cx="2111335" cy="1773138"/>
            <a:chOff x="6692466" y="2375942"/>
            <a:chExt cx="2111335" cy="1773138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7236296" y="2492896"/>
              <a:ext cx="1567505" cy="1566356"/>
            </a:xfrm>
            <a:custGeom>
              <a:avLst/>
              <a:gdLst>
                <a:gd name="T0" fmla="*/ 1365 w 1365"/>
                <a:gd name="T1" fmla="*/ 674 h 1364"/>
                <a:gd name="T2" fmla="*/ 1010 w 1365"/>
                <a:gd name="T3" fmla="*/ 677 h 1364"/>
                <a:gd name="T4" fmla="*/ 1010 w 1365"/>
                <a:gd name="T5" fmla="*/ 679 h 1364"/>
                <a:gd name="T6" fmla="*/ 1003 w 1365"/>
                <a:gd name="T7" fmla="*/ 746 h 1364"/>
                <a:gd name="T8" fmla="*/ 953 w 1365"/>
                <a:gd name="T9" fmla="*/ 864 h 1364"/>
                <a:gd name="T10" fmla="*/ 866 w 1365"/>
                <a:gd name="T11" fmla="*/ 954 h 1364"/>
                <a:gd name="T12" fmla="*/ 748 w 1365"/>
                <a:gd name="T13" fmla="*/ 1004 h 1364"/>
                <a:gd name="T14" fmla="*/ 615 w 1365"/>
                <a:gd name="T15" fmla="*/ 1004 h 1364"/>
                <a:gd name="T16" fmla="*/ 497 w 1365"/>
                <a:gd name="T17" fmla="*/ 954 h 1364"/>
                <a:gd name="T18" fmla="*/ 410 w 1365"/>
                <a:gd name="T19" fmla="*/ 864 h 1364"/>
                <a:gd name="T20" fmla="*/ 360 w 1365"/>
                <a:gd name="T21" fmla="*/ 746 h 1364"/>
                <a:gd name="T22" fmla="*/ 360 w 1365"/>
                <a:gd name="T23" fmla="*/ 615 h 1364"/>
                <a:gd name="T24" fmla="*/ 410 w 1365"/>
                <a:gd name="T25" fmla="*/ 498 h 1364"/>
                <a:gd name="T26" fmla="*/ 497 w 1365"/>
                <a:gd name="T27" fmla="*/ 410 h 1364"/>
                <a:gd name="T28" fmla="*/ 615 w 1365"/>
                <a:gd name="T29" fmla="*/ 360 h 1364"/>
                <a:gd name="T30" fmla="*/ 746 w 1365"/>
                <a:gd name="T31" fmla="*/ 360 h 1364"/>
                <a:gd name="T32" fmla="*/ 859 w 1365"/>
                <a:gd name="T33" fmla="*/ 406 h 1364"/>
                <a:gd name="T34" fmla="*/ 947 w 1365"/>
                <a:gd name="T35" fmla="*/ 491 h 1364"/>
                <a:gd name="T36" fmla="*/ 999 w 1365"/>
                <a:gd name="T37" fmla="*/ 607 h 1364"/>
                <a:gd name="T38" fmla="*/ 1365 w 1365"/>
                <a:gd name="T39" fmla="*/ 674 h 1364"/>
                <a:gd name="T40" fmla="*/ 1215 w 1365"/>
                <a:gd name="T41" fmla="*/ 548 h 1364"/>
                <a:gd name="T42" fmla="*/ 1189 w 1365"/>
                <a:gd name="T43" fmla="*/ 469 h 1364"/>
                <a:gd name="T44" fmla="*/ 1154 w 1365"/>
                <a:gd name="T45" fmla="*/ 399 h 1364"/>
                <a:gd name="T46" fmla="*/ 1067 w 1365"/>
                <a:gd name="T47" fmla="*/ 109 h 1364"/>
                <a:gd name="T48" fmla="*/ 947 w 1365"/>
                <a:gd name="T49" fmla="*/ 201 h 1364"/>
                <a:gd name="T50" fmla="*/ 912 w 1365"/>
                <a:gd name="T51" fmla="*/ 183 h 1364"/>
                <a:gd name="T52" fmla="*/ 875 w 1365"/>
                <a:gd name="T53" fmla="*/ 168 h 1364"/>
                <a:gd name="T54" fmla="*/ 835 w 1365"/>
                <a:gd name="T55" fmla="*/ 155 h 1364"/>
                <a:gd name="T56" fmla="*/ 816 w 1365"/>
                <a:gd name="T57" fmla="*/ 0 h 1364"/>
                <a:gd name="T58" fmla="*/ 547 w 1365"/>
                <a:gd name="T59" fmla="*/ 148 h 1364"/>
                <a:gd name="T60" fmla="*/ 508 w 1365"/>
                <a:gd name="T61" fmla="*/ 162 h 1364"/>
                <a:gd name="T62" fmla="*/ 471 w 1365"/>
                <a:gd name="T63" fmla="*/ 175 h 1364"/>
                <a:gd name="T64" fmla="*/ 434 w 1365"/>
                <a:gd name="T65" fmla="*/ 192 h 1364"/>
                <a:gd name="T66" fmla="*/ 399 w 1365"/>
                <a:gd name="T67" fmla="*/ 212 h 1364"/>
                <a:gd name="T68" fmla="*/ 116 w 1365"/>
                <a:gd name="T69" fmla="*/ 303 h 1364"/>
                <a:gd name="T70" fmla="*/ 192 w 1365"/>
                <a:gd name="T71" fmla="*/ 434 h 1364"/>
                <a:gd name="T72" fmla="*/ 161 w 1365"/>
                <a:gd name="T73" fmla="*/ 509 h 1364"/>
                <a:gd name="T74" fmla="*/ 0 w 1365"/>
                <a:gd name="T75" fmla="*/ 548 h 1364"/>
                <a:gd name="T76" fmla="*/ 151 w 1365"/>
                <a:gd name="T77" fmla="*/ 814 h 1364"/>
                <a:gd name="T78" fmla="*/ 177 w 1365"/>
                <a:gd name="T79" fmla="*/ 890 h 1364"/>
                <a:gd name="T80" fmla="*/ 212 w 1365"/>
                <a:gd name="T81" fmla="*/ 963 h 1364"/>
                <a:gd name="T82" fmla="*/ 299 w 1365"/>
                <a:gd name="T83" fmla="*/ 1255 h 1364"/>
                <a:gd name="T84" fmla="*/ 417 w 1365"/>
                <a:gd name="T85" fmla="*/ 1163 h 1364"/>
                <a:gd name="T86" fmla="*/ 452 w 1365"/>
                <a:gd name="T87" fmla="*/ 1181 h 1364"/>
                <a:gd name="T88" fmla="*/ 489 w 1365"/>
                <a:gd name="T89" fmla="*/ 1196 h 1364"/>
                <a:gd name="T90" fmla="*/ 528 w 1365"/>
                <a:gd name="T91" fmla="*/ 1209 h 1364"/>
                <a:gd name="T92" fmla="*/ 547 w 1365"/>
                <a:gd name="T93" fmla="*/ 1364 h 1364"/>
                <a:gd name="T94" fmla="*/ 816 w 1365"/>
                <a:gd name="T95" fmla="*/ 1214 h 1364"/>
                <a:gd name="T96" fmla="*/ 855 w 1365"/>
                <a:gd name="T97" fmla="*/ 1203 h 1364"/>
                <a:gd name="T98" fmla="*/ 892 w 1365"/>
                <a:gd name="T99" fmla="*/ 1189 h 1364"/>
                <a:gd name="T100" fmla="*/ 929 w 1365"/>
                <a:gd name="T101" fmla="*/ 1172 h 1364"/>
                <a:gd name="T102" fmla="*/ 964 w 1365"/>
                <a:gd name="T103" fmla="*/ 1152 h 1364"/>
                <a:gd name="T104" fmla="*/ 1259 w 1365"/>
                <a:gd name="T105" fmla="*/ 1069 h 1364"/>
                <a:gd name="T106" fmla="*/ 1174 w 1365"/>
                <a:gd name="T107" fmla="*/ 928 h 1364"/>
                <a:gd name="T108" fmla="*/ 1204 w 1365"/>
                <a:gd name="T109" fmla="*/ 853 h 1364"/>
                <a:gd name="T110" fmla="*/ 1365 w 1365"/>
                <a:gd name="T111" fmla="*/ 814 h 1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65" h="1364">
                  <a:moveTo>
                    <a:pt x="1365" y="814"/>
                  </a:moveTo>
                  <a:lnTo>
                    <a:pt x="1365" y="674"/>
                  </a:lnTo>
                  <a:lnTo>
                    <a:pt x="1010" y="674"/>
                  </a:lnTo>
                  <a:lnTo>
                    <a:pt x="1010" y="677"/>
                  </a:lnTo>
                  <a:lnTo>
                    <a:pt x="1010" y="677"/>
                  </a:lnTo>
                  <a:lnTo>
                    <a:pt x="1010" y="679"/>
                  </a:lnTo>
                  <a:lnTo>
                    <a:pt x="1010" y="681"/>
                  </a:lnTo>
                  <a:lnTo>
                    <a:pt x="1003" y="746"/>
                  </a:lnTo>
                  <a:lnTo>
                    <a:pt x="984" y="810"/>
                  </a:lnTo>
                  <a:lnTo>
                    <a:pt x="953" y="864"/>
                  </a:lnTo>
                  <a:lnTo>
                    <a:pt x="914" y="914"/>
                  </a:lnTo>
                  <a:lnTo>
                    <a:pt x="866" y="954"/>
                  </a:lnTo>
                  <a:lnTo>
                    <a:pt x="809" y="984"/>
                  </a:lnTo>
                  <a:lnTo>
                    <a:pt x="748" y="1004"/>
                  </a:lnTo>
                  <a:lnTo>
                    <a:pt x="683" y="1011"/>
                  </a:lnTo>
                  <a:lnTo>
                    <a:pt x="615" y="1004"/>
                  </a:lnTo>
                  <a:lnTo>
                    <a:pt x="554" y="984"/>
                  </a:lnTo>
                  <a:lnTo>
                    <a:pt x="497" y="954"/>
                  </a:lnTo>
                  <a:lnTo>
                    <a:pt x="449" y="914"/>
                  </a:lnTo>
                  <a:lnTo>
                    <a:pt x="410" y="864"/>
                  </a:lnTo>
                  <a:lnTo>
                    <a:pt x="380" y="810"/>
                  </a:lnTo>
                  <a:lnTo>
                    <a:pt x="360" y="746"/>
                  </a:lnTo>
                  <a:lnTo>
                    <a:pt x="353" y="681"/>
                  </a:lnTo>
                  <a:lnTo>
                    <a:pt x="360" y="615"/>
                  </a:lnTo>
                  <a:lnTo>
                    <a:pt x="380" y="554"/>
                  </a:lnTo>
                  <a:lnTo>
                    <a:pt x="410" y="498"/>
                  </a:lnTo>
                  <a:lnTo>
                    <a:pt x="449" y="450"/>
                  </a:lnTo>
                  <a:lnTo>
                    <a:pt x="497" y="410"/>
                  </a:lnTo>
                  <a:lnTo>
                    <a:pt x="554" y="380"/>
                  </a:lnTo>
                  <a:lnTo>
                    <a:pt x="615" y="360"/>
                  </a:lnTo>
                  <a:lnTo>
                    <a:pt x="683" y="354"/>
                  </a:lnTo>
                  <a:lnTo>
                    <a:pt x="746" y="360"/>
                  </a:lnTo>
                  <a:lnTo>
                    <a:pt x="805" y="378"/>
                  </a:lnTo>
                  <a:lnTo>
                    <a:pt x="859" y="406"/>
                  </a:lnTo>
                  <a:lnTo>
                    <a:pt x="907" y="445"/>
                  </a:lnTo>
                  <a:lnTo>
                    <a:pt x="947" y="491"/>
                  </a:lnTo>
                  <a:lnTo>
                    <a:pt x="979" y="546"/>
                  </a:lnTo>
                  <a:lnTo>
                    <a:pt x="999" y="607"/>
                  </a:lnTo>
                  <a:lnTo>
                    <a:pt x="1010" y="674"/>
                  </a:lnTo>
                  <a:lnTo>
                    <a:pt x="1365" y="674"/>
                  </a:lnTo>
                  <a:lnTo>
                    <a:pt x="1365" y="548"/>
                  </a:lnTo>
                  <a:lnTo>
                    <a:pt x="1215" y="548"/>
                  </a:lnTo>
                  <a:lnTo>
                    <a:pt x="1204" y="509"/>
                  </a:lnTo>
                  <a:lnTo>
                    <a:pt x="1189" y="469"/>
                  </a:lnTo>
                  <a:lnTo>
                    <a:pt x="1174" y="434"/>
                  </a:lnTo>
                  <a:lnTo>
                    <a:pt x="1154" y="399"/>
                  </a:lnTo>
                  <a:lnTo>
                    <a:pt x="1254" y="299"/>
                  </a:lnTo>
                  <a:lnTo>
                    <a:pt x="1067" y="109"/>
                  </a:lnTo>
                  <a:lnTo>
                    <a:pt x="964" y="212"/>
                  </a:lnTo>
                  <a:lnTo>
                    <a:pt x="947" y="201"/>
                  </a:lnTo>
                  <a:lnTo>
                    <a:pt x="929" y="192"/>
                  </a:lnTo>
                  <a:lnTo>
                    <a:pt x="912" y="183"/>
                  </a:lnTo>
                  <a:lnTo>
                    <a:pt x="892" y="175"/>
                  </a:lnTo>
                  <a:lnTo>
                    <a:pt x="875" y="168"/>
                  </a:lnTo>
                  <a:lnTo>
                    <a:pt x="855" y="162"/>
                  </a:lnTo>
                  <a:lnTo>
                    <a:pt x="835" y="155"/>
                  </a:lnTo>
                  <a:lnTo>
                    <a:pt x="816" y="148"/>
                  </a:lnTo>
                  <a:lnTo>
                    <a:pt x="816" y="0"/>
                  </a:lnTo>
                  <a:lnTo>
                    <a:pt x="547" y="0"/>
                  </a:lnTo>
                  <a:lnTo>
                    <a:pt x="547" y="148"/>
                  </a:lnTo>
                  <a:lnTo>
                    <a:pt x="528" y="155"/>
                  </a:lnTo>
                  <a:lnTo>
                    <a:pt x="508" y="162"/>
                  </a:lnTo>
                  <a:lnTo>
                    <a:pt x="489" y="168"/>
                  </a:lnTo>
                  <a:lnTo>
                    <a:pt x="471" y="175"/>
                  </a:lnTo>
                  <a:lnTo>
                    <a:pt x="452" y="183"/>
                  </a:lnTo>
                  <a:lnTo>
                    <a:pt x="434" y="192"/>
                  </a:lnTo>
                  <a:lnTo>
                    <a:pt x="417" y="201"/>
                  </a:lnTo>
                  <a:lnTo>
                    <a:pt x="399" y="212"/>
                  </a:lnTo>
                  <a:lnTo>
                    <a:pt x="305" y="113"/>
                  </a:lnTo>
                  <a:lnTo>
                    <a:pt x="116" y="303"/>
                  </a:lnTo>
                  <a:lnTo>
                    <a:pt x="212" y="399"/>
                  </a:lnTo>
                  <a:lnTo>
                    <a:pt x="192" y="434"/>
                  </a:lnTo>
                  <a:lnTo>
                    <a:pt x="177" y="469"/>
                  </a:lnTo>
                  <a:lnTo>
                    <a:pt x="161" y="509"/>
                  </a:lnTo>
                  <a:lnTo>
                    <a:pt x="151" y="548"/>
                  </a:lnTo>
                  <a:lnTo>
                    <a:pt x="0" y="548"/>
                  </a:lnTo>
                  <a:lnTo>
                    <a:pt x="0" y="814"/>
                  </a:lnTo>
                  <a:lnTo>
                    <a:pt x="151" y="814"/>
                  </a:lnTo>
                  <a:lnTo>
                    <a:pt x="161" y="853"/>
                  </a:lnTo>
                  <a:lnTo>
                    <a:pt x="177" y="890"/>
                  </a:lnTo>
                  <a:lnTo>
                    <a:pt x="192" y="928"/>
                  </a:lnTo>
                  <a:lnTo>
                    <a:pt x="212" y="963"/>
                  </a:lnTo>
                  <a:lnTo>
                    <a:pt x="111" y="1065"/>
                  </a:lnTo>
                  <a:lnTo>
                    <a:pt x="299" y="1255"/>
                  </a:lnTo>
                  <a:lnTo>
                    <a:pt x="399" y="1152"/>
                  </a:lnTo>
                  <a:lnTo>
                    <a:pt x="417" y="1163"/>
                  </a:lnTo>
                  <a:lnTo>
                    <a:pt x="434" y="1172"/>
                  </a:lnTo>
                  <a:lnTo>
                    <a:pt x="452" y="1181"/>
                  </a:lnTo>
                  <a:lnTo>
                    <a:pt x="471" y="1189"/>
                  </a:lnTo>
                  <a:lnTo>
                    <a:pt x="489" y="1196"/>
                  </a:lnTo>
                  <a:lnTo>
                    <a:pt x="508" y="1203"/>
                  </a:lnTo>
                  <a:lnTo>
                    <a:pt x="528" y="1209"/>
                  </a:lnTo>
                  <a:lnTo>
                    <a:pt x="547" y="1214"/>
                  </a:lnTo>
                  <a:lnTo>
                    <a:pt x="547" y="1364"/>
                  </a:lnTo>
                  <a:lnTo>
                    <a:pt x="816" y="1364"/>
                  </a:lnTo>
                  <a:lnTo>
                    <a:pt x="816" y="1214"/>
                  </a:lnTo>
                  <a:lnTo>
                    <a:pt x="835" y="1209"/>
                  </a:lnTo>
                  <a:lnTo>
                    <a:pt x="855" y="1203"/>
                  </a:lnTo>
                  <a:lnTo>
                    <a:pt x="875" y="1196"/>
                  </a:lnTo>
                  <a:lnTo>
                    <a:pt x="892" y="1189"/>
                  </a:lnTo>
                  <a:lnTo>
                    <a:pt x="912" y="1181"/>
                  </a:lnTo>
                  <a:lnTo>
                    <a:pt x="929" y="1172"/>
                  </a:lnTo>
                  <a:lnTo>
                    <a:pt x="947" y="1163"/>
                  </a:lnTo>
                  <a:lnTo>
                    <a:pt x="964" y="1152"/>
                  </a:lnTo>
                  <a:lnTo>
                    <a:pt x="1071" y="1259"/>
                  </a:lnTo>
                  <a:lnTo>
                    <a:pt x="1259" y="1069"/>
                  </a:lnTo>
                  <a:lnTo>
                    <a:pt x="1154" y="963"/>
                  </a:lnTo>
                  <a:lnTo>
                    <a:pt x="1174" y="928"/>
                  </a:lnTo>
                  <a:lnTo>
                    <a:pt x="1189" y="890"/>
                  </a:lnTo>
                  <a:lnTo>
                    <a:pt x="1204" y="853"/>
                  </a:lnTo>
                  <a:lnTo>
                    <a:pt x="1215" y="814"/>
                  </a:lnTo>
                  <a:lnTo>
                    <a:pt x="1365" y="8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" name="Rechteck 1"/>
            <p:cNvSpPr/>
            <p:nvPr/>
          </p:nvSpPr>
          <p:spPr>
            <a:xfrm>
              <a:off x="7052506" y="2375942"/>
              <a:ext cx="360040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6692466" y="2822873"/>
              <a:ext cx="360040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6702810" y="3382605"/>
              <a:ext cx="360040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7052506" y="3861048"/>
              <a:ext cx="360040" cy="2880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ESM </a:t>
            </a:r>
            <a:r>
              <a:rPr lang="de-DE" dirty="0" err="1" smtClean="0"/>
              <a:t>execution</a:t>
            </a:r>
            <a:r>
              <a:rPr lang="de-DE" dirty="0" smtClean="0"/>
              <a:t>: The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vast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parameters</a:t>
            </a:r>
            <a:r>
              <a:rPr lang="de-DE" dirty="0" smtClean="0"/>
              <a:t>,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, </a:t>
            </a:r>
            <a:r>
              <a:rPr lang="de-DE" dirty="0" err="1" smtClean="0"/>
              <a:t>forcings</a:t>
            </a:r>
            <a:endParaRPr lang="de-DE" dirty="0" smtClean="0"/>
          </a:p>
          <a:p>
            <a:pPr lvl="1"/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, </a:t>
            </a:r>
            <a:r>
              <a:rPr lang="de-DE" dirty="0" err="1" smtClean="0"/>
              <a:t>libraries</a:t>
            </a:r>
            <a:r>
              <a:rPr lang="de-DE" dirty="0" smtClean="0"/>
              <a:t>, OS </a:t>
            </a:r>
            <a:r>
              <a:rPr lang="de-DE" dirty="0" err="1" smtClean="0"/>
              <a:t>version</a:t>
            </a:r>
            <a:r>
              <a:rPr lang="de-DE" dirty="0" smtClean="0"/>
              <a:t>, parallel </a:t>
            </a:r>
            <a:r>
              <a:rPr lang="de-DE" dirty="0" err="1" smtClean="0"/>
              <a:t>architecture</a:t>
            </a:r>
            <a:endParaRPr lang="de-DE" dirty="0" smtClean="0"/>
          </a:p>
          <a:p>
            <a:pPr lvl="1"/>
            <a:r>
              <a:rPr lang="de-DE" dirty="0" smtClean="0"/>
              <a:t>...</a:t>
            </a:r>
          </a:p>
          <a:p>
            <a:pPr lvl="1"/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process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(2010)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Acyclic</a:t>
            </a:r>
            <a:r>
              <a:rPr lang="de-DE" dirty="0"/>
              <a:t> Graph</a:t>
            </a:r>
            <a:r>
              <a:rPr lang="de-DE" dirty="0" smtClean="0"/>
              <a:t>?</a:t>
            </a:r>
          </a:p>
          <a:p>
            <a:r>
              <a:rPr lang="de-DE" dirty="0" smtClean="0"/>
              <a:t>...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DAG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dkrz.de/daten-en/wdcc/statistics/Bilder/2011Dbas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32"/>
          <a:stretch/>
        </p:blipFill>
        <p:spPr bwMode="auto">
          <a:xfrm>
            <a:off x="3059832" y="3356992"/>
            <a:ext cx="5598393" cy="282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720080"/>
          </a:xfrm>
        </p:spPr>
        <p:txBody>
          <a:bodyPr/>
          <a:lstStyle/>
          <a:p>
            <a:r>
              <a:rPr lang="de-DE" dirty="0" smtClean="0"/>
              <a:t>These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(</a:t>
            </a:r>
            <a:r>
              <a:rPr lang="de-DE" dirty="0" err="1" smtClean="0"/>
              <a:t>mathematical</a:t>
            </a:r>
            <a:r>
              <a:rPr lang="de-DE" dirty="0" smtClean="0"/>
              <a:t>) </a:t>
            </a:r>
            <a:r>
              <a:rPr lang="de-DE" dirty="0" err="1" smtClean="0"/>
              <a:t>graphs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a </a:t>
            </a:r>
            <a:r>
              <a:rPr lang="de-DE" dirty="0" err="1" smtClean="0"/>
              <a:t>graph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6148" name="Picture 4" descr="https://www.dkrz.de/daten-en/wdcc/statistics/Bilder/2011c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2908421" cy="337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provenance? Why do we care?</a:t>
            </a:r>
          </a:p>
          <a:p>
            <a:r>
              <a:rPr lang="en-US" dirty="0" smtClean="0"/>
              <a:t>Alternative Provenance definitions</a:t>
            </a:r>
          </a:p>
          <a:p>
            <a:r>
              <a:rPr lang="en-US" dirty="0" smtClean="0"/>
              <a:t>Gathering and representing provenance information</a:t>
            </a:r>
          </a:p>
          <a:p>
            <a:r>
              <a:rPr lang="en-US" dirty="0" smtClean="0"/>
              <a:t>Further resources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936104"/>
          </a:xfrm>
        </p:spPr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a graph. Graphs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everywhere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5122" name="Picture 2" descr="http://upload.wikimedia.org/wikipedia/commons/7/78/U-Bahn_Wi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96467"/>
            <a:ext cx="6739980" cy="430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Wikipedia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6304"/>
          </a:xfrm>
        </p:spPr>
        <p:txBody>
          <a:bodyPr/>
          <a:lstStyle/>
          <a:p>
            <a:r>
              <a:rPr lang="de-DE" dirty="0" smtClean="0"/>
              <a:t>Graph </a:t>
            </a:r>
            <a:r>
              <a:rPr lang="de-DE" dirty="0" err="1" smtClean="0"/>
              <a:t>theory</a:t>
            </a:r>
            <a:r>
              <a:rPr lang="de-DE" dirty="0" smtClean="0"/>
              <a:t>: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consists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vertices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endParaRPr lang="de-DE" dirty="0" smtClean="0"/>
          </a:p>
          <a:p>
            <a:pPr lvl="1"/>
            <a:r>
              <a:rPr lang="de-DE" dirty="0" smtClean="0"/>
              <a:t>G = (V, E)</a:t>
            </a:r>
          </a:p>
          <a:p>
            <a:pPr lvl="1"/>
            <a:r>
              <a:rPr lang="de-DE" dirty="0" err="1" smtClean="0"/>
              <a:t>any</a:t>
            </a:r>
            <a:r>
              <a:rPr lang="de-DE" dirty="0" smtClean="0"/>
              <a:t> e </a:t>
            </a:r>
            <a:r>
              <a:rPr lang="de-DE" dirty="0"/>
              <a:t>∈ </a:t>
            </a:r>
            <a:r>
              <a:rPr lang="de-DE" dirty="0" smtClean="0"/>
              <a:t>E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unordered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(v</a:t>
            </a:r>
            <a:r>
              <a:rPr lang="de-DE" baseline="-25000" dirty="0" smtClean="0"/>
              <a:t>1</a:t>
            </a:r>
            <a:r>
              <a:rPr lang="de-DE" dirty="0" smtClean="0"/>
              <a:t>, v</a:t>
            </a:r>
            <a:r>
              <a:rPr lang="de-DE" baseline="-25000" dirty="0" smtClean="0"/>
              <a:t>2</a:t>
            </a:r>
            <a:r>
              <a:rPr lang="de-DE" dirty="0" smtClean="0"/>
              <a:t>); v</a:t>
            </a:r>
            <a:r>
              <a:rPr lang="de-DE" baseline="-25000" dirty="0" smtClean="0"/>
              <a:t>1</a:t>
            </a:r>
            <a:r>
              <a:rPr lang="de-DE" dirty="0" smtClean="0"/>
              <a:t>, v</a:t>
            </a:r>
            <a:r>
              <a:rPr lang="de-DE" baseline="-25000" dirty="0" smtClean="0"/>
              <a:t>2</a:t>
            </a:r>
            <a:r>
              <a:rPr lang="de-DE" dirty="0" smtClean="0"/>
              <a:t> </a:t>
            </a:r>
            <a:r>
              <a:rPr lang="de-DE" dirty="0"/>
              <a:t>∈</a:t>
            </a:r>
            <a:r>
              <a:rPr lang="de-DE" dirty="0" smtClean="0"/>
              <a:t> V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?</a:t>
            </a:r>
            <a:endParaRPr lang="de-DE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2987824" y="4365104"/>
            <a:ext cx="3384376" cy="1640829"/>
            <a:chOff x="827584" y="4445496"/>
            <a:chExt cx="3384376" cy="1640829"/>
          </a:xfrm>
        </p:grpSpPr>
        <p:cxnSp>
          <p:nvCxnSpPr>
            <p:cNvPr id="16" name="Gerade Verbindung 15"/>
            <p:cNvCxnSpPr/>
            <p:nvPr/>
          </p:nvCxnSpPr>
          <p:spPr>
            <a:xfrm>
              <a:off x="1043608" y="4725144"/>
              <a:ext cx="936104" cy="3280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V="1">
              <a:off x="1153766" y="5053161"/>
              <a:ext cx="825946" cy="8171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V="1">
              <a:off x="1979712" y="4661520"/>
              <a:ext cx="1080120" cy="3916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3059832" y="4661520"/>
              <a:ext cx="93610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H="1">
              <a:off x="2987824" y="5093568"/>
              <a:ext cx="1008112" cy="7767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 flipH="1" flipV="1">
              <a:off x="1979712" y="5053161"/>
              <a:ext cx="1008112" cy="8171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1153766" y="5867325"/>
              <a:ext cx="1834058" cy="29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/>
            <p:cNvSpPr/>
            <p:nvPr/>
          </p:nvSpPr>
          <p:spPr>
            <a:xfrm>
              <a:off x="827584" y="4509120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3779912" y="4877544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763688" y="4837137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937742" y="5651301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771800" y="5654277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843808" y="4445496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62416"/>
            <a:ext cx="2573146" cy="16378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4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880320"/>
          </a:xfrm>
        </p:spPr>
        <p:txBody>
          <a:bodyPr/>
          <a:lstStyle/>
          <a:p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endParaRPr lang="de-DE" dirty="0" smtClean="0"/>
          </a:p>
          <a:p>
            <a:pPr lvl="1"/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endParaRPr lang="de-DE" dirty="0" smtClean="0"/>
          </a:p>
          <a:p>
            <a:pPr lvl="1"/>
            <a:r>
              <a:rPr lang="de-DE" dirty="0" err="1"/>
              <a:t>set</a:t>
            </a:r>
            <a:r>
              <a:rPr lang="de-DE" dirty="0"/>
              <a:t> (v</a:t>
            </a:r>
            <a:r>
              <a:rPr lang="de-DE" baseline="-25000" dirty="0"/>
              <a:t>1</a:t>
            </a:r>
            <a:r>
              <a:rPr lang="de-DE" dirty="0"/>
              <a:t>, v</a:t>
            </a:r>
            <a:r>
              <a:rPr lang="de-DE" baseline="-25000" dirty="0"/>
              <a:t>2</a:t>
            </a:r>
            <a:r>
              <a:rPr lang="de-DE" dirty="0" smtClean="0"/>
              <a:t>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r>
              <a:rPr lang="de-DE" dirty="0" smtClean="0"/>
              <a:t>;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v</a:t>
            </a:r>
            <a:r>
              <a:rPr lang="de-DE" baseline="-25000" dirty="0" smtClean="0"/>
              <a:t>1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v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?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987824" y="4365104"/>
            <a:ext cx="3384376" cy="1640829"/>
            <a:chOff x="827584" y="4445496"/>
            <a:chExt cx="3384376" cy="1640829"/>
          </a:xfrm>
        </p:grpSpPr>
        <p:cxnSp>
          <p:nvCxnSpPr>
            <p:cNvPr id="5" name="Gerade Verbindung 4"/>
            <p:cNvCxnSpPr/>
            <p:nvPr/>
          </p:nvCxnSpPr>
          <p:spPr>
            <a:xfrm>
              <a:off x="1043608" y="4725144"/>
              <a:ext cx="648072" cy="2160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5"/>
            <p:cNvCxnSpPr/>
            <p:nvPr/>
          </p:nvCxnSpPr>
          <p:spPr>
            <a:xfrm flipV="1">
              <a:off x="1153766" y="5269185"/>
              <a:ext cx="609922" cy="60111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 flipV="1">
              <a:off x="1979712" y="4725144"/>
              <a:ext cx="792088" cy="32801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>
              <a:off x="3059832" y="4661520"/>
              <a:ext cx="648072" cy="27964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flipH="1">
              <a:off x="3203848" y="5093568"/>
              <a:ext cx="792088" cy="5577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flipH="1" flipV="1">
              <a:off x="2195736" y="5269185"/>
              <a:ext cx="792088" cy="5981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1153766" y="5867325"/>
              <a:ext cx="1546026" cy="29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827584" y="4509120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779912" y="4877544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1763688" y="4837137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37742" y="5651301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771800" y="5654277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2843808" y="4445496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Ellipse 17"/>
          <p:cNvSpPr/>
          <p:nvPr/>
        </p:nvSpPr>
        <p:spPr>
          <a:xfrm rot="19690070">
            <a:off x="5020791" y="4983411"/>
            <a:ext cx="1368152" cy="66482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5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808312"/>
          </a:xfrm>
        </p:spPr>
        <p:txBody>
          <a:bodyPr/>
          <a:lstStyle/>
          <a:p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Acyclic</a:t>
            </a:r>
            <a:r>
              <a:rPr lang="de-DE" dirty="0" smtClean="0"/>
              <a:t> Graph (DAG)</a:t>
            </a:r>
          </a:p>
          <a:p>
            <a:pPr lvl="1"/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endParaRPr lang="de-DE" dirty="0" smtClean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cycles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Acyclic</a:t>
            </a:r>
            <a:r>
              <a:rPr lang="de-DE" dirty="0" smtClean="0"/>
              <a:t> Graph?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2987824" y="4365104"/>
            <a:ext cx="3384376" cy="1640829"/>
            <a:chOff x="827584" y="4445496"/>
            <a:chExt cx="3384376" cy="1640829"/>
          </a:xfrm>
        </p:grpSpPr>
        <p:cxnSp>
          <p:nvCxnSpPr>
            <p:cNvPr id="28" name="Gerade Verbindung 27"/>
            <p:cNvCxnSpPr/>
            <p:nvPr/>
          </p:nvCxnSpPr>
          <p:spPr>
            <a:xfrm>
              <a:off x="1043608" y="4725144"/>
              <a:ext cx="648072" cy="21602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 flipV="1">
              <a:off x="1153766" y="5269185"/>
              <a:ext cx="609922" cy="60111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1979712" y="4725144"/>
              <a:ext cx="792088" cy="32801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>
              <a:off x="3059832" y="4661520"/>
              <a:ext cx="648072" cy="27964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 flipH="1">
              <a:off x="2987824" y="5269185"/>
              <a:ext cx="792088" cy="601116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flipH="1" flipV="1">
              <a:off x="2195736" y="5269185"/>
              <a:ext cx="792088" cy="5981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>
            <a:xfrm>
              <a:off x="1153766" y="5867325"/>
              <a:ext cx="1546026" cy="2976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827584" y="4509120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>
              <a:off x="3779912" y="4877544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Ellipse 36"/>
            <p:cNvSpPr/>
            <p:nvPr/>
          </p:nvSpPr>
          <p:spPr>
            <a:xfrm>
              <a:off x="1763688" y="4837137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>
              <a:off x="937742" y="5651301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>
              <a:off x="2771800" y="5654277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>
              <a:off x="2843808" y="4445496"/>
              <a:ext cx="432048" cy="43204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Gerade Verbindung 56"/>
          <p:cNvCxnSpPr/>
          <p:nvPr/>
        </p:nvCxnSpPr>
        <p:spPr>
          <a:xfrm>
            <a:off x="1295636" y="4644752"/>
            <a:ext cx="147616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1295636" y="5733256"/>
            <a:ext cx="147616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6804248" y="5157192"/>
            <a:ext cx="147616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6804248" y="5301208"/>
            <a:ext cx="1476164" cy="2160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6804248" y="4712568"/>
            <a:ext cx="1476164" cy="29641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4788024" y="5157192"/>
            <a:ext cx="1728192" cy="5040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4788024" y="4725144"/>
            <a:ext cx="1728192" cy="43204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024336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Simplified</a:t>
            </a:r>
            <a:r>
              <a:rPr lang="de-DE" dirty="0" smtClean="0"/>
              <a:t>, </a:t>
            </a:r>
            <a:r>
              <a:rPr lang="de-DE" dirty="0" err="1" smtClean="0"/>
              <a:t>data-centric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endParaRPr lang="de-DE" dirty="0" smtClean="0"/>
          </a:p>
          <a:p>
            <a:r>
              <a:rPr lang="de-DE" dirty="0" smtClean="0"/>
              <a:t>Nodes </a:t>
            </a:r>
            <a:r>
              <a:rPr lang="de-DE" dirty="0" err="1" smtClean="0"/>
              <a:t>represent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 smtClean="0"/>
          </a:p>
          <a:p>
            <a:r>
              <a:rPr lang="de-DE" dirty="0" err="1" smtClean="0"/>
              <a:t>Edges</a:t>
            </a:r>
            <a:r>
              <a:rPr lang="de-DE" dirty="0" smtClean="0"/>
              <a:t> </a:t>
            </a:r>
            <a:r>
              <a:rPr lang="de-DE" dirty="0" err="1" smtClean="0"/>
              <a:t>represent</a:t>
            </a:r>
            <a:r>
              <a:rPr lang="de-DE" dirty="0" smtClean="0"/>
              <a:t> derivative </a:t>
            </a:r>
            <a:r>
              <a:rPr lang="de-DE" dirty="0" err="1" smtClean="0"/>
              <a:t>operations</a:t>
            </a:r>
            <a:endParaRPr lang="de-DE" dirty="0" smtClean="0"/>
          </a:p>
          <a:p>
            <a:pPr lvl="1"/>
            <a:r>
              <a:rPr lang="de-DE" dirty="0" smtClean="0"/>
              <a:t>„</a:t>
            </a:r>
            <a:r>
              <a:rPr lang="de-DE" dirty="0" err="1" smtClean="0"/>
              <a:t>predecessor</a:t>
            </a:r>
            <a:r>
              <a:rPr lang="de-DE" dirty="0" smtClean="0"/>
              <a:t>“, „</a:t>
            </a:r>
            <a:r>
              <a:rPr lang="de-DE" dirty="0" err="1" smtClean="0"/>
              <a:t>successor</a:t>
            </a:r>
            <a:r>
              <a:rPr lang="de-DE" dirty="0" smtClean="0"/>
              <a:t>“, „</a:t>
            </a:r>
            <a:r>
              <a:rPr lang="de-DE" dirty="0" err="1" smtClean="0"/>
              <a:t>derived-from</a:t>
            </a:r>
            <a:r>
              <a:rPr lang="de-DE" dirty="0" smtClean="0"/>
              <a:t>“, ...</a:t>
            </a:r>
          </a:p>
          <a:p>
            <a:pPr lvl="1"/>
            <a:r>
              <a:rPr lang="de-DE" dirty="0" smtClean="0"/>
              <a:t>uni-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bidirectional</a:t>
            </a:r>
            <a:endParaRPr lang="de-DE" dirty="0" smtClean="0"/>
          </a:p>
          <a:p>
            <a:r>
              <a:rPr lang="de-DE" dirty="0" smtClean="0"/>
              <a:t>Level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detail</a:t>
            </a:r>
            <a:r>
              <a:rPr lang="de-DE" dirty="0" smtClean="0"/>
              <a:t> </a:t>
            </a:r>
            <a:r>
              <a:rPr lang="de-DE" dirty="0" err="1" smtClean="0"/>
              <a:t>depends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Directed</a:t>
            </a:r>
            <a:r>
              <a:rPr lang="de-DE" dirty="0" smtClean="0"/>
              <a:t> </a:t>
            </a:r>
            <a:r>
              <a:rPr lang="de-DE" dirty="0" err="1" smtClean="0"/>
              <a:t>Acyclic</a:t>
            </a:r>
            <a:r>
              <a:rPr lang="de-DE" dirty="0" smtClean="0"/>
              <a:t> Graph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059832" y="4644752"/>
            <a:ext cx="1476164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2555776" y="442872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4319972" y="442872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24"/>
          <p:cNvCxnSpPr/>
          <p:nvPr/>
        </p:nvCxnSpPr>
        <p:spPr>
          <a:xfrm>
            <a:off x="3059832" y="5733256"/>
            <a:ext cx="1476164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2555776" y="5517232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4319972" y="5517232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6300192" y="4941168"/>
            <a:ext cx="432048" cy="432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 Verbindung 63"/>
          <p:cNvCxnSpPr/>
          <p:nvPr/>
        </p:nvCxnSpPr>
        <p:spPr>
          <a:xfrm>
            <a:off x="4752020" y="5909356"/>
            <a:ext cx="1476164" cy="2160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2987824" y="5909356"/>
            <a:ext cx="1476164" cy="21602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5004048" y="4957137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cdo</a:t>
            </a:r>
            <a:endParaRPr lang="de-DE" sz="20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251520" y="5157192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444751" y="482431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t</a:t>
            </a:r>
            <a:endParaRPr lang="de-DE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(2010)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endParaRPr lang="de-DE" dirty="0" smtClean="0"/>
          </a:p>
          <a:p>
            <a:r>
              <a:rPr lang="de-DE" dirty="0" err="1" smtClean="0"/>
              <a:t>Curating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tedious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pragmatically</a:t>
            </a:r>
            <a:r>
              <a:rPr lang="de-DE" dirty="0" smtClean="0"/>
              <a:t> </a:t>
            </a:r>
            <a:r>
              <a:rPr lang="de-DE" dirty="0" err="1" smtClean="0"/>
              <a:t>impossible</a:t>
            </a:r>
            <a:endParaRPr lang="de-DE" dirty="0" smtClean="0"/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agreed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provenance</a:t>
            </a:r>
            <a:r>
              <a:rPr lang="de-DE" dirty="0"/>
              <a:t> </a:t>
            </a:r>
            <a:r>
              <a:rPr lang="de-DE" dirty="0" err="1"/>
              <a:t>gathering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 smtClean="0"/>
              <a:t>automated</a:t>
            </a:r>
            <a:endParaRPr lang="de-DE" dirty="0"/>
          </a:p>
          <a:p>
            <a:r>
              <a:rPr lang="de-DE" dirty="0" smtClean="0"/>
              <a:t>View a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created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fly</a:t>
            </a:r>
            <a:r>
              <a:rPr lang="de-DE" dirty="0" smtClean="0"/>
              <a:t>,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a </a:t>
            </a:r>
            <a:r>
              <a:rPr lang="de-DE" dirty="0" err="1" smtClean="0"/>
              <a:t>stored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r>
              <a:rPr lang="de-DE" b="1" dirty="0" err="1" smtClean="0"/>
              <a:t>provenance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result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a </a:t>
            </a:r>
            <a:r>
              <a:rPr lang="de-DE" b="1" dirty="0" err="1" smtClean="0"/>
              <a:t>query</a:t>
            </a:r>
            <a:r>
              <a:rPr lang="de-DE" b="1" dirty="0" smtClean="0"/>
              <a:t> </a:t>
            </a:r>
            <a:r>
              <a:rPr lang="de-DE" b="1" dirty="0" err="1" smtClean="0"/>
              <a:t>over</a:t>
            </a:r>
            <a:r>
              <a:rPr lang="de-DE" b="1" dirty="0" smtClean="0"/>
              <a:t> </a:t>
            </a:r>
            <a:r>
              <a:rPr lang="de-DE" b="1" dirty="0" err="1" smtClean="0"/>
              <a:t>process</a:t>
            </a:r>
            <a:r>
              <a:rPr lang="de-DE" b="1" dirty="0" smtClean="0"/>
              <a:t> </a:t>
            </a:r>
            <a:r>
              <a:rPr lang="de-DE" b="1" dirty="0" err="1" smtClean="0"/>
              <a:t>assertions</a:t>
            </a:r>
            <a:r>
              <a:rPr lang="de-DE" b="1" dirty="0" smtClean="0"/>
              <a:t> </a:t>
            </a:r>
            <a:r>
              <a:rPr lang="de-DE" dirty="0" smtClean="0"/>
              <a:t>(Moreau 2010)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metadata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7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out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gather</a:t>
            </a:r>
            <a:r>
              <a:rPr lang="de-DE" dirty="0" smtClean="0"/>
              <a:t>, </a:t>
            </a:r>
            <a:r>
              <a:rPr lang="de-DE" dirty="0" err="1" smtClean="0"/>
              <a:t>represent</a:t>
            </a:r>
            <a:r>
              <a:rPr lang="de-DE" dirty="0" smtClean="0"/>
              <a:t>, </a:t>
            </a:r>
            <a:r>
              <a:rPr lang="de-DE" dirty="0" err="1" smtClean="0"/>
              <a:t>exploit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Applications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exist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an </a:t>
            </a:r>
            <a:r>
              <a:rPr lang="de-DE" dirty="0" err="1" smtClean="0"/>
              <a:t>embracing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(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)</a:t>
            </a:r>
          </a:p>
          <a:p>
            <a:pPr lvl="1"/>
            <a:r>
              <a:rPr lang="de-DE" dirty="0"/>
              <a:t>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 smtClean="0"/>
              <a:t>prototypes</a:t>
            </a:r>
            <a:endParaRPr lang="de-DE" dirty="0" smtClean="0"/>
          </a:p>
          <a:p>
            <a:pPr lvl="1"/>
            <a:r>
              <a:rPr lang="de-DE" dirty="0" smtClean="0"/>
              <a:t>A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http://www.openprovenance.org</a:t>
            </a:r>
          </a:p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aggregated</a:t>
            </a:r>
            <a:r>
              <a:rPr lang="de-DE" dirty="0" smtClean="0"/>
              <a:t> in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i="1" dirty="0" smtClean="0"/>
              <a:t>(</a:t>
            </a:r>
            <a:r>
              <a:rPr lang="de-DE" i="1" dirty="0" err="1" smtClean="0"/>
              <a:t>provenance</a:t>
            </a:r>
            <a:r>
              <a:rPr lang="de-DE" i="1" dirty="0" smtClean="0"/>
              <a:t> </a:t>
            </a:r>
            <a:r>
              <a:rPr lang="de-DE" i="1" dirty="0" err="1" smtClean="0"/>
              <a:t>store</a:t>
            </a:r>
            <a:r>
              <a:rPr lang="de-DE" i="1" dirty="0" smtClean="0"/>
              <a:t>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Gathering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Scientific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pPr lvl="1"/>
            <a:r>
              <a:rPr lang="de-DE" dirty="0" smtClean="0"/>
              <a:t>e.g. </a:t>
            </a:r>
            <a:r>
              <a:rPr lang="de-DE" dirty="0" err="1" smtClean="0"/>
              <a:t>Taverna</a:t>
            </a:r>
            <a:r>
              <a:rPr lang="de-DE" dirty="0" smtClean="0"/>
              <a:t>, Kepler, </a:t>
            </a:r>
            <a:r>
              <a:rPr lang="de-DE" dirty="0" err="1" smtClean="0"/>
              <a:t>VisTrails</a:t>
            </a:r>
            <a:r>
              <a:rPr lang="de-DE" dirty="0" smtClean="0"/>
              <a:t>, ...</a:t>
            </a:r>
          </a:p>
          <a:p>
            <a:r>
              <a:rPr lang="de-DE" dirty="0" smtClean="0"/>
              <a:t>Advantages</a:t>
            </a:r>
          </a:p>
          <a:p>
            <a:pPr lvl="1"/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coverage</a:t>
            </a:r>
            <a:endParaRPr lang="de-DE" dirty="0" smtClean="0"/>
          </a:p>
          <a:p>
            <a:pPr lvl="1"/>
            <a:r>
              <a:rPr lang="de-DE" dirty="0" err="1" smtClean="0"/>
              <a:t>Improves</a:t>
            </a:r>
            <a:r>
              <a:rPr lang="de-DE" dirty="0" smtClean="0"/>
              <a:t>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transfer</a:t>
            </a:r>
            <a:endParaRPr lang="de-DE" dirty="0" smtClean="0"/>
          </a:p>
          <a:p>
            <a:r>
              <a:rPr lang="de-DE" dirty="0" err="1" smtClean="0"/>
              <a:t>Disadvantages</a:t>
            </a:r>
            <a:endParaRPr lang="de-DE" dirty="0" smtClean="0"/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nothing</a:t>
            </a:r>
            <a:endParaRPr lang="de-DE" dirty="0" smtClean="0"/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migration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 smtClean="0"/>
          </a:p>
          <a:p>
            <a:pPr lvl="1"/>
            <a:r>
              <a:rPr lang="de-DE" dirty="0" smtClean="0"/>
              <a:t>do not </a:t>
            </a:r>
            <a:r>
              <a:rPr lang="de-DE" dirty="0" err="1" smtClean="0"/>
              <a:t>match</a:t>
            </a:r>
            <a:r>
              <a:rPr lang="de-DE" dirty="0" smtClean="0"/>
              <a:t> </a:t>
            </a:r>
            <a:r>
              <a:rPr lang="de-DE" dirty="0" err="1" smtClean="0"/>
              <a:t>user‘s</a:t>
            </a:r>
            <a:r>
              <a:rPr lang="de-DE" dirty="0" smtClean="0"/>
              <a:t> traditional </a:t>
            </a:r>
            <a:r>
              <a:rPr lang="de-DE" dirty="0" err="1" smtClean="0"/>
              <a:t>workflow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Gathering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: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overarching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possible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-term</a:t>
            </a:r>
            <a:endParaRPr lang="de-DE" dirty="0"/>
          </a:p>
          <a:p>
            <a:r>
              <a:rPr lang="de-DE" dirty="0"/>
              <a:t>Alternative </a:t>
            </a:r>
            <a:r>
              <a:rPr lang="de-DE" dirty="0" err="1"/>
              <a:t>idea</a:t>
            </a:r>
            <a:r>
              <a:rPr lang="de-DE" dirty="0"/>
              <a:t>: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proveance</a:t>
            </a:r>
            <a:r>
              <a:rPr lang="de-DE" dirty="0"/>
              <a:t> in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pieces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enhancing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 smtClean="0"/>
              <a:t>environments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Gathering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- alternative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mean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Advantages</a:t>
            </a:r>
          </a:p>
          <a:p>
            <a:pPr lvl="1"/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effort</a:t>
            </a:r>
            <a:endParaRPr lang="de-DE" dirty="0" smtClean="0"/>
          </a:p>
          <a:p>
            <a:pPr lvl="1"/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endParaRPr lang="de-DE" dirty="0" smtClean="0"/>
          </a:p>
          <a:p>
            <a:r>
              <a:rPr lang="de-DE" dirty="0" err="1" smtClean="0"/>
              <a:t>Disadvantages</a:t>
            </a:r>
            <a:endParaRPr lang="de-DE" dirty="0" smtClean="0"/>
          </a:p>
          <a:p>
            <a:pPr lvl="1"/>
            <a:r>
              <a:rPr lang="de-DE" dirty="0" err="1" smtClean="0"/>
              <a:t>fragmentary</a:t>
            </a:r>
            <a:r>
              <a:rPr lang="de-DE" dirty="0" smtClean="0"/>
              <a:t> </a:t>
            </a:r>
            <a:r>
              <a:rPr lang="de-DE" dirty="0" err="1" smtClean="0"/>
              <a:t>coverage</a:t>
            </a:r>
            <a:endParaRPr lang="de-DE" dirty="0" smtClean="0"/>
          </a:p>
          <a:p>
            <a:pPr lvl="1"/>
            <a:r>
              <a:rPr lang="de-DE" dirty="0" err="1" smtClean="0"/>
              <a:t>incoherent</a:t>
            </a:r>
            <a:r>
              <a:rPr lang="de-DE" dirty="0" smtClean="0"/>
              <a:t>, </a:t>
            </a:r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chaotic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pPr lvl="1"/>
            <a:r>
              <a:rPr lang="de-DE" dirty="0" err="1" smtClean="0"/>
              <a:t>mandates</a:t>
            </a:r>
            <a:r>
              <a:rPr lang="de-DE" dirty="0" smtClean="0"/>
              <a:t> </a:t>
            </a:r>
            <a:r>
              <a:rPr lang="de-DE" dirty="0" err="1" smtClean="0"/>
              <a:t>strict</a:t>
            </a:r>
            <a:r>
              <a:rPr lang="de-DE" dirty="0" smtClean="0"/>
              <a:t> </a:t>
            </a:r>
            <a:r>
              <a:rPr lang="de-DE" dirty="0" err="1" smtClean="0"/>
              <a:t>standardization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Gathering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: in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represented</a:t>
            </a:r>
            <a:r>
              <a:rPr lang="de-DE" dirty="0" smtClean="0"/>
              <a:t> in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endParaRPr lang="de-DE" dirty="0" smtClean="0"/>
          </a:p>
          <a:p>
            <a:pPr lvl="1"/>
            <a:r>
              <a:rPr lang="de-DE" dirty="0" smtClean="0"/>
              <a:t>human-</a:t>
            </a:r>
            <a:r>
              <a:rPr lang="de-DE" dirty="0" err="1" smtClean="0"/>
              <a:t>interpretable</a:t>
            </a:r>
            <a:r>
              <a:rPr lang="de-DE" dirty="0" smtClean="0"/>
              <a:t>: human-</a:t>
            </a:r>
            <a:r>
              <a:rPr lang="de-DE" dirty="0" err="1" smtClean="0"/>
              <a:t>adressed</a:t>
            </a:r>
            <a:r>
              <a:rPr lang="de-DE" dirty="0" smtClean="0"/>
              <a:t> log </a:t>
            </a:r>
            <a:r>
              <a:rPr lang="de-DE" dirty="0" err="1" smtClean="0"/>
              <a:t>files</a:t>
            </a:r>
            <a:r>
              <a:rPr lang="de-DE" dirty="0" smtClean="0"/>
              <a:t>,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err="1" smtClean="0"/>
              <a:t>machine-interpretable</a:t>
            </a:r>
            <a:r>
              <a:rPr lang="de-DE" dirty="0" smtClean="0"/>
              <a:t>: </a:t>
            </a:r>
            <a:r>
              <a:rPr lang="de-DE" dirty="0" err="1" smtClean="0"/>
              <a:t>traversable</a:t>
            </a:r>
            <a:r>
              <a:rPr lang="de-DE" dirty="0" smtClean="0"/>
              <a:t> </a:t>
            </a:r>
            <a:r>
              <a:rPr lang="de-DE" dirty="0" err="1" smtClean="0"/>
              <a:t>graphs</a:t>
            </a:r>
            <a:endParaRPr lang="de-DE" dirty="0"/>
          </a:p>
          <a:p>
            <a:pPr lvl="2"/>
            <a:r>
              <a:rPr lang="de-DE" dirty="0" smtClean="0"/>
              <a:t>simple (A </a:t>
            </a:r>
            <a:r>
              <a:rPr lang="de-DE" dirty="0" err="1" smtClean="0"/>
              <a:t>derived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B)</a:t>
            </a:r>
          </a:p>
          <a:p>
            <a:pPr lvl="2"/>
            <a:r>
              <a:rPr lang="de-DE" dirty="0" err="1" smtClean="0"/>
              <a:t>complex</a:t>
            </a:r>
            <a:r>
              <a:rPr lang="de-DE" dirty="0" smtClean="0"/>
              <a:t> (</a:t>
            </a:r>
            <a:r>
              <a:rPr lang="de-DE" dirty="0" err="1" smtClean="0"/>
              <a:t>semantic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, Open </a:t>
            </a:r>
            <a:r>
              <a:rPr lang="de-DE" dirty="0" err="1" smtClean="0"/>
              <a:t>Provenance</a:t>
            </a:r>
            <a:r>
              <a:rPr lang="de-DE" dirty="0" smtClean="0"/>
              <a:t> Model)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2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Machine-interpretable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desired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detail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detail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sophisticated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endParaRPr lang="de-DE" dirty="0" smtClean="0"/>
          </a:p>
          <a:p>
            <a:r>
              <a:rPr lang="de-DE" dirty="0" smtClean="0"/>
              <a:t>So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: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sophisticated</a:t>
            </a:r>
            <a:r>
              <a:rPr lang="de-DE" dirty="0" smtClean="0"/>
              <a:t> </a:t>
            </a:r>
            <a:r>
              <a:rPr lang="de-DE" dirty="0" err="1" smtClean="0"/>
              <a:t>machine-interpretable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remember</a:t>
            </a:r>
            <a:r>
              <a:rPr lang="de-DE" dirty="0" smtClean="0"/>
              <a:t>: </a:t>
            </a:r>
            <a:r>
              <a:rPr lang="de-DE" dirty="0" err="1" smtClean="0"/>
              <a:t>machine-interpretability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, not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humans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Machine-interpretable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6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Machine-interpretable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gathered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r>
              <a:rPr lang="de-DE" dirty="0" err="1" smtClean="0"/>
              <a:t>Designed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span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r>
              <a:rPr lang="de-DE" dirty="0" err="1" smtClean="0"/>
              <a:t>Standardized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endParaRPr lang="de-DE" dirty="0" smtClean="0"/>
          </a:p>
          <a:p>
            <a:pPr lvl="1"/>
            <a:r>
              <a:rPr lang="de-DE" dirty="0" smtClean="0"/>
              <a:t>2010: Open </a:t>
            </a:r>
            <a:r>
              <a:rPr lang="de-DE" dirty="0" err="1" smtClean="0"/>
              <a:t>Provenance</a:t>
            </a:r>
            <a:r>
              <a:rPr lang="de-DE" dirty="0" smtClean="0"/>
              <a:t> Model (OPM)</a:t>
            </a:r>
          </a:p>
          <a:p>
            <a:pPr lvl="1"/>
            <a:r>
              <a:rPr lang="de-DE" dirty="0" smtClean="0"/>
              <a:t>2012: W3C PROV (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)</a:t>
            </a:r>
          </a:p>
          <a:p>
            <a:r>
              <a:rPr lang="de-DE" dirty="0" smtClean="0"/>
              <a:t>The same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01622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OPM </a:t>
            </a:r>
            <a:r>
              <a:rPr lang="de-DE" dirty="0" err="1" smtClean="0"/>
              <a:t>and</a:t>
            </a:r>
            <a:r>
              <a:rPr lang="de-DE" dirty="0" smtClean="0"/>
              <a:t> W3C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graph-based</a:t>
            </a:r>
            <a:r>
              <a:rPr lang="de-DE" dirty="0" smtClean="0"/>
              <a:t> </a:t>
            </a:r>
            <a:r>
              <a:rPr lang="de-DE" dirty="0" err="1" smtClean="0"/>
              <a:t>representations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: The Open </a:t>
            </a:r>
            <a:r>
              <a:rPr lang="de-DE" dirty="0" err="1" smtClean="0"/>
              <a:t>Provenance</a:t>
            </a:r>
            <a:r>
              <a:rPr lang="de-DE" dirty="0" smtClean="0"/>
              <a:t> Model (OPM) in </a:t>
            </a:r>
            <a:r>
              <a:rPr lang="de-DE" dirty="0" err="1" smtClean="0"/>
              <a:t>brief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OPM: </a:t>
            </a:r>
            <a:r>
              <a:rPr lang="de-DE" dirty="0" err="1" smtClean="0"/>
              <a:t>Agents</a:t>
            </a:r>
            <a:r>
              <a:rPr lang="de-DE" dirty="0" smtClean="0"/>
              <a:t>, </a:t>
            </a:r>
            <a:r>
              <a:rPr lang="de-DE" dirty="0" err="1" smtClean="0"/>
              <a:t>Processes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Artifacts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267044" y="1191606"/>
            <a:ext cx="4762872" cy="5112568"/>
          </a:xfrm>
        </p:spPr>
        <p:txBody>
          <a:bodyPr/>
          <a:lstStyle/>
          <a:p>
            <a:r>
              <a:rPr lang="de-DE" dirty="0" err="1"/>
              <a:t>Agents</a:t>
            </a:r>
            <a:endParaRPr lang="de-DE" dirty="0"/>
          </a:p>
          <a:p>
            <a:pPr lvl="1"/>
            <a:r>
              <a:rPr lang="de-DE" dirty="0" err="1"/>
              <a:t>cdo</a:t>
            </a:r>
            <a:r>
              <a:rPr lang="de-DE" dirty="0"/>
              <a:t>, </a:t>
            </a:r>
            <a:r>
              <a:rPr lang="de-DE" dirty="0" err="1"/>
              <a:t>user</a:t>
            </a:r>
            <a:endParaRPr lang="de-DE" dirty="0"/>
          </a:p>
          <a:p>
            <a:r>
              <a:rPr lang="de-DE" dirty="0" err="1"/>
              <a:t>Processes</a:t>
            </a:r>
            <a:endParaRPr lang="de-DE" dirty="0"/>
          </a:p>
          <a:p>
            <a:pPr lvl="1"/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monthly</a:t>
            </a:r>
            <a:r>
              <a:rPr lang="de-DE" dirty="0"/>
              <a:t> </a:t>
            </a:r>
            <a:r>
              <a:rPr lang="de-DE" dirty="0" err="1"/>
              <a:t>means</a:t>
            </a:r>
            <a:endParaRPr lang="de-DE" dirty="0"/>
          </a:p>
          <a:p>
            <a:r>
              <a:rPr lang="de-DE" dirty="0" err="1"/>
              <a:t>Artefacts</a:t>
            </a:r>
            <a:r>
              <a:rPr lang="de-DE" dirty="0"/>
              <a:t> / </a:t>
            </a:r>
            <a:r>
              <a:rPr lang="de-DE" dirty="0" err="1"/>
              <a:t>Entities</a:t>
            </a:r>
            <a:endParaRPr lang="de-DE" dirty="0"/>
          </a:p>
          <a:p>
            <a:pPr lvl="1"/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log </a:t>
            </a:r>
            <a:r>
              <a:rPr lang="de-DE" dirty="0" err="1" smtClean="0"/>
              <a:t>file</a:t>
            </a:r>
            <a:endParaRPr lang="de-DE" dirty="0" smtClean="0"/>
          </a:p>
          <a:p>
            <a:r>
              <a:rPr lang="de-DE" dirty="0" smtClean="0"/>
              <a:t>These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modelled</a:t>
            </a:r>
            <a:r>
              <a:rPr lang="de-DE" dirty="0" smtClean="0"/>
              <a:t> </a:t>
            </a:r>
            <a:r>
              <a:rPr lang="de-DE" i="1" dirty="0" smtClean="0"/>
              <a:t>in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past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Provenance</a:t>
            </a:r>
            <a:r>
              <a:rPr lang="de-DE" dirty="0" smtClean="0"/>
              <a:t> Model: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endParaRPr lang="de-D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41003"/>
            <a:ext cx="3674909" cy="516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Moreau et al. (2010b)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Achteck 1"/>
          <p:cNvSpPr/>
          <p:nvPr/>
        </p:nvSpPr>
        <p:spPr>
          <a:xfrm>
            <a:off x="2842345" y="1335622"/>
            <a:ext cx="504056" cy="504056"/>
          </a:xfrm>
          <a:prstGeom prst="octag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2842345" y="2343734"/>
            <a:ext cx="50405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427984" y="3697773"/>
            <a:ext cx="576064" cy="5760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W3C PROV </a:t>
            </a:r>
            <a:r>
              <a:rPr lang="de-DE" dirty="0" err="1" smtClean="0"/>
              <a:t>continues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OPM</a:t>
            </a:r>
          </a:p>
          <a:p>
            <a:r>
              <a:rPr lang="de-DE" dirty="0" err="1" smtClean="0"/>
              <a:t>Roughly</a:t>
            </a:r>
            <a:r>
              <a:rPr lang="de-DE" dirty="0" smtClean="0"/>
              <a:t>: </a:t>
            </a:r>
            <a:r>
              <a:rPr lang="de-DE" dirty="0" err="1" smtClean="0"/>
              <a:t>align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RDF/OWL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Semantic</a:t>
            </a:r>
            <a:r>
              <a:rPr lang="de-DE" dirty="0" smtClean="0"/>
              <a:t> Web </a:t>
            </a:r>
            <a:r>
              <a:rPr lang="de-DE" dirty="0" err="1" smtClean="0"/>
              <a:t>standards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Motivations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W3C PROV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Exploit</a:t>
            </a:r>
            <a:r>
              <a:rPr lang="de-DE" dirty="0" smtClean="0"/>
              <a:t> </a:t>
            </a:r>
            <a:r>
              <a:rPr lang="de-DE" dirty="0" err="1" smtClean="0"/>
              <a:t>encoded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visualization</a:t>
            </a:r>
            <a:endParaRPr lang="de-DE" dirty="0" smtClean="0"/>
          </a:p>
          <a:p>
            <a:pPr lvl="1"/>
            <a:r>
              <a:rPr lang="de-DE" dirty="0" err="1" smtClean="0"/>
              <a:t>querying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Querying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viewing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summarize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particular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query</a:t>
            </a:r>
            <a:r>
              <a:rPr lang="de-DE" dirty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assertions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Such </a:t>
            </a:r>
            <a:r>
              <a:rPr lang="de-DE" dirty="0" err="1" smtClean="0"/>
              <a:t>assertions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in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simplest</a:t>
            </a:r>
            <a:r>
              <a:rPr lang="de-DE" dirty="0" smtClean="0"/>
              <a:t> form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represented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an (</a:t>
            </a:r>
            <a:r>
              <a:rPr lang="de-DE" dirty="0" err="1" smtClean="0"/>
              <a:t>ever</a:t>
            </a:r>
            <a:r>
              <a:rPr lang="de-DE" dirty="0" smtClean="0"/>
              <a:t> </a:t>
            </a:r>
            <a:r>
              <a:rPr lang="de-DE" dirty="0" err="1" smtClean="0"/>
              <a:t>growing</a:t>
            </a:r>
            <a:r>
              <a:rPr lang="de-DE" dirty="0" smtClean="0"/>
              <a:t>) DAG.</a:t>
            </a:r>
          </a:p>
          <a:p>
            <a:pPr lvl="1"/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requires</a:t>
            </a:r>
            <a:r>
              <a:rPr lang="de-DE" dirty="0" smtClean="0"/>
              <a:t> a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view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embraces</a:t>
            </a:r>
            <a:r>
              <a:rPr lang="de-DE" dirty="0" smtClean="0"/>
              <a:t> a larger </a:t>
            </a:r>
            <a:r>
              <a:rPr lang="de-DE" dirty="0" err="1" smtClean="0"/>
              <a:t>context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LTA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1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Suggestion: Start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simple.</a:t>
            </a:r>
          </a:p>
          <a:p>
            <a:endParaRPr lang="de-DE" dirty="0" smtClean="0"/>
          </a:p>
          <a:p>
            <a:r>
              <a:rPr lang="de-DE" dirty="0" err="1" smtClean="0"/>
              <a:t>Collect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pieces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pPr lvl="1"/>
            <a:r>
              <a:rPr lang="de-DE" dirty="0" err="1" smtClean="0"/>
              <a:t>automatically</a:t>
            </a:r>
            <a:r>
              <a:rPr lang="de-DE" dirty="0" smtClean="0"/>
              <a:t>,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, do not </a:t>
            </a:r>
            <a:r>
              <a:rPr lang="de-DE" dirty="0" err="1" smtClean="0"/>
              <a:t>burden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producer</a:t>
            </a:r>
            <a:endParaRPr lang="de-DE" dirty="0" smtClean="0"/>
          </a:p>
          <a:p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gather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/>
              <a:t> </a:t>
            </a:r>
            <a:r>
              <a:rPr lang="de-DE" dirty="0" err="1" smtClean="0"/>
              <a:t>heap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DAG-view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obvious</a:t>
            </a:r>
            <a:r>
              <a:rPr lang="de-DE" dirty="0" smtClean="0"/>
              <a:t> simple </a:t>
            </a:r>
            <a:r>
              <a:rPr lang="de-DE" dirty="0" err="1" smtClean="0"/>
              <a:t>querying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(</a:t>
            </a:r>
            <a:r>
              <a:rPr lang="de-DE" dirty="0" err="1" smtClean="0"/>
              <a:t>tree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easy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explain</a:t>
            </a:r>
            <a:endParaRPr lang="de-DE" dirty="0" smtClean="0"/>
          </a:p>
          <a:p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DAG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attach</a:t>
            </a:r>
            <a:r>
              <a:rPr lang="de-DE" dirty="0" smtClean="0"/>
              <a:t> </a:t>
            </a:r>
            <a:r>
              <a:rPr lang="de-DE" dirty="0" err="1" smtClean="0"/>
              <a:t>richer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nodes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Bottom-up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data produced by computer systems:</a:t>
            </a:r>
          </a:p>
          <a:p>
            <a:pPr lvl="1"/>
            <a:r>
              <a:rPr lang="en-US" dirty="0" smtClean="0"/>
              <a:t>„The provenance of a piece of data is the process that led to that piece of data.“ (Moreau 2010)</a:t>
            </a:r>
          </a:p>
          <a:p>
            <a:r>
              <a:rPr lang="en-US" dirty="0" smtClean="0"/>
              <a:t>This is a generic base definition.</a:t>
            </a:r>
          </a:p>
          <a:p>
            <a:r>
              <a:rPr lang="en-US" dirty="0" smtClean="0"/>
              <a:t>Other terms: data lineage, history</a:t>
            </a:r>
          </a:p>
          <a:p>
            <a:endParaRPr lang="en-US" dirty="0"/>
          </a:p>
          <a:p>
            <a:r>
              <a:rPr lang="en-US" dirty="0" smtClean="0"/>
              <a:t>(provenance also applies to food ingredients, works of art, ...)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Provenance</a:t>
            </a:r>
            <a:r>
              <a:rPr lang="de-DE" dirty="0" smtClean="0"/>
              <a:t>: Definition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Construct</a:t>
            </a:r>
            <a:r>
              <a:rPr lang="de-DE" dirty="0" smtClean="0"/>
              <a:t> a </a:t>
            </a:r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Persistent </a:t>
            </a:r>
            <a:r>
              <a:rPr lang="de-DE" dirty="0" err="1" smtClean="0"/>
              <a:t>Identifiers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PhD</a:t>
            </a:r>
            <a:r>
              <a:rPr lang="de-DE" dirty="0" smtClean="0"/>
              <a:t> </a:t>
            </a:r>
            <a:r>
              <a:rPr lang="de-DE" dirty="0" err="1" smtClean="0"/>
              <a:t>topic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DKRZ-Seminar on Persistent </a:t>
            </a:r>
            <a:r>
              <a:rPr lang="de-DE" dirty="0" err="1" smtClean="0"/>
              <a:t>Identifiers</a:t>
            </a:r>
            <a:endParaRPr lang="de-DE" dirty="0" smtClean="0"/>
          </a:p>
          <a:p>
            <a:pPr lvl="1"/>
            <a:r>
              <a:rPr lang="de-DE" dirty="0" err="1" smtClean="0"/>
              <a:t>Wednesday</a:t>
            </a:r>
            <a:r>
              <a:rPr lang="de-DE" dirty="0" smtClean="0"/>
              <a:t>, 17 </a:t>
            </a:r>
            <a:r>
              <a:rPr lang="de-DE" dirty="0" err="1" smtClean="0"/>
              <a:t>Oct</a:t>
            </a:r>
            <a:endParaRPr lang="de-DE" dirty="0" smtClean="0"/>
          </a:p>
          <a:p>
            <a:pPr lvl="1"/>
            <a:r>
              <a:rPr lang="de-DE" dirty="0" smtClean="0"/>
              <a:t>14-16h</a:t>
            </a:r>
          </a:p>
          <a:p>
            <a:pPr lvl="1"/>
            <a:r>
              <a:rPr lang="de-DE" dirty="0" smtClean="0"/>
              <a:t>Same </a:t>
            </a:r>
            <a:r>
              <a:rPr lang="de-DE" dirty="0" err="1" smtClean="0"/>
              <a:t>place</a:t>
            </a:r>
            <a:r>
              <a:rPr lang="de-DE" dirty="0" smtClean="0"/>
              <a:t> (R34)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...</a:t>
            </a:r>
            <a:endParaRPr lang="de-DE" dirty="0"/>
          </a:p>
        </p:txBody>
      </p:sp>
      <p:pic>
        <p:nvPicPr>
          <p:cNvPr id="307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45224"/>
            <a:ext cx="1418084" cy="86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andle Syste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928908"/>
            <a:ext cx="25717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Luc Moreau: The </a:t>
            </a:r>
            <a:r>
              <a:rPr lang="de-DE" dirty="0" err="1" smtClean="0"/>
              <a:t>Foundations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Provenance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Web (2010)</a:t>
            </a:r>
          </a:p>
          <a:p>
            <a:pPr lvl="1"/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Web </a:t>
            </a:r>
            <a:r>
              <a:rPr lang="de-DE" dirty="0" err="1" smtClean="0"/>
              <a:t>science</a:t>
            </a:r>
            <a:endParaRPr lang="de-DE" dirty="0" smtClean="0"/>
          </a:p>
          <a:p>
            <a:pPr lvl="1"/>
            <a:r>
              <a:rPr lang="de-DE" dirty="0" err="1" smtClean="0"/>
              <a:t>summarizes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endParaRPr lang="de-DE" dirty="0" smtClean="0"/>
          </a:p>
          <a:p>
            <a:pPr lvl="1"/>
            <a:r>
              <a:rPr lang="de-DE" dirty="0" err="1" smtClean="0"/>
              <a:t>includes</a:t>
            </a:r>
            <a:r>
              <a:rPr lang="de-DE" dirty="0" smtClean="0"/>
              <a:t> an extensive </a:t>
            </a:r>
            <a:r>
              <a:rPr lang="de-DE" dirty="0" err="1" smtClean="0"/>
              <a:t>bibliography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OPM </a:t>
            </a:r>
            <a:r>
              <a:rPr lang="de-DE" dirty="0" err="1" smtClean="0"/>
              <a:t>specification</a:t>
            </a:r>
            <a:r>
              <a:rPr lang="de-DE" dirty="0" smtClean="0"/>
              <a:t>: http://www.openprovenance.org</a:t>
            </a:r>
          </a:p>
          <a:p>
            <a:r>
              <a:rPr lang="de-DE" dirty="0" smtClean="0"/>
              <a:t>W3C PROV:</a:t>
            </a:r>
            <a:br>
              <a:rPr lang="de-DE" dirty="0" smtClean="0"/>
            </a:br>
            <a:r>
              <a:rPr lang="de-DE" dirty="0" smtClean="0"/>
              <a:t>http</a:t>
            </a:r>
            <a:r>
              <a:rPr lang="de-DE" dirty="0"/>
              <a:t>://www.w3.org/TR/prov-primer/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reading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End.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de-DE" sz="1600" dirty="0" smtClean="0"/>
              <a:t>Moreau (</a:t>
            </a:r>
            <a:r>
              <a:rPr lang="de-DE" sz="1600" dirty="0"/>
              <a:t>2010): The </a:t>
            </a:r>
            <a:r>
              <a:rPr lang="de-DE" sz="1600" dirty="0" err="1"/>
              <a:t>Foundations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Provenance</a:t>
            </a:r>
            <a:r>
              <a:rPr lang="de-DE" sz="1600" dirty="0"/>
              <a:t>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smtClean="0"/>
              <a:t>Web, doi:10.1561/1800000010</a:t>
            </a:r>
          </a:p>
          <a:p>
            <a:pPr lvl="1"/>
            <a:r>
              <a:rPr lang="de-DE" sz="1600" dirty="0" err="1" smtClean="0"/>
              <a:t>pre</a:t>
            </a:r>
            <a:r>
              <a:rPr lang="de-DE" sz="1600" dirty="0"/>
              <a:t>-print: http://eprints.soton.ac.uk/268176/</a:t>
            </a:r>
            <a:endParaRPr lang="de-DE" sz="1600" dirty="0" smtClean="0"/>
          </a:p>
          <a:p>
            <a:r>
              <a:rPr lang="de-DE" sz="1600" dirty="0" smtClean="0"/>
              <a:t>Moreau et al. (2010b): </a:t>
            </a:r>
            <a:r>
              <a:rPr lang="de-DE" sz="1600" dirty="0"/>
              <a:t>The Open </a:t>
            </a:r>
            <a:r>
              <a:rPr lang="de-DE" sz="1600" dirty="0" err="1"/>
              <a:t>Provenance</a:t>
            </a:r>
            <a:r>
              <a:rPr lang="de-DE" sz="1600" dirty="0"/>
              <a:t> </a:t>
            </a:r>
            <a:r>
              <a:rPr lang="de-DE" sz="1600" dirty="0" smtClean="0"/>
              <a:t>Model Core </a:t>
            </a:r>
            <a:r>
              <a:rPr lang="de-DE" sz="1600" dirty="0" err="1" smtClean="0"/>
              <a:t>Specification</a:t>
            </a:r>
            <a:r>
              <a:rPr lang="de-DE" sz="1600" dirty="0" smtClean="0"/>
              <a:t> </a:t>
            </a:r>
            <a:r>
              <a:rPr lang="de-DE" sz="1600" dirty="0"/>
              <a:t>(v1.1), </a:t>
            </a:r>
            <a:r>
              <a:rPr lang="de-DE" sz="1600" dirty="0" smtClean="0"/>
              <a:t>doi:10.1016/j.future.2010.07.005</a:t>
            </a:r>
          </a:p>
          <a:p>
            <a:r>
              <a:rPr lang="de-DE" sz="1600" dirty="0" smtClean="0"/>
              <a:t>The </a:t>
            </a:r>
            <a:r>
              <a:rPr lang="de-DE" sz="1600" dirty="0" err="1" smtClean="0"/>
              <a:t>Fourth</a:t>
            </a:r>
            <a:r>
              <a:rPr lang="de-DE" sz="1600" dirty="0" smtClean="0"/>
              <a:t> </a:t>
            </a:r>
            <a:r>
              <a:rPr lang="de-DE" sz="1600" dirty="0" err="1" smtClean="0"/>
              <a:t>Paradigm</a:t>
            </a:r>
            <a:r>
              <a:rPr lang="de-DE" sz="1600" dirty="0" smtClean="0"/>
              <a:t>, 2009, Microsoft Research</a:t>
            </a:r>
          </a:p>
          <a:p>
            <a:r>
              <a:rPr lang="de-DE" sz="1600" dirty="0" err="1" smtClean="0"/>
              <a:t>Buneman</a:t>
            </a:r>
            <a:r>
              <a:rPr lang="de-DE" sz="1600" dirty="0" smtClean="0"/>
              <a:t> et al. (2001): </a:t>
            </a:r>
            <a:r>
              <a:rPr lang="de-DE" sz="1600" dirty="0" err="1" smtClean="0"/>
              <a:t>Why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Where</a:t>
            </a:r>
            <a:r>
              <a:rPr lang="de-DE" sz="1600" dirty="0" smtClean="0"/>
              <a:t>: A </a:t>
            </a:r>
            <a:r>
              <a:rPr lang="de-DE" sz="1600" dirty="0" err="1" smtClean="0"/>
              <a:t>characterization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Data </a:t>
            </a:r>
            <a:r>
              <a:rPr lang="de-DE" sz="1600" dirty="0" err="1" smtClean="0"/>
              <a:t>Provenance</a:t>
            </a:r>
            <a:r>
              <a:rPr lang="de-DE" sz="1600" dirty="0"/>
              <a:t>, doi:10.1007/3-540-44503-X_20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digital-born ESM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 smtClean="0"/>
              <a:t>observational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e.g. remote </a:t>
            </a:r>
            <a:r>
              <a:rPr lang="de-DE" dirty="0" err="1" smtClean="0"/>
              <a:t>sensing</a:t>
            </a:r>
            <a:r>
              <a:rPr lang="de-DE" dirty="0" smtClean="0"/>
              <a:t> </a:t>
            </a:r>
            <a:r>
              <a:rPr lang="de-DE" dirty="0" err="1" smtClean="0"/>
              <a:t>imagery</a:t>
            </a:r>
            <a:endParaRPr lang="de-DE" dirty="0" smtClean="0"/>
          </a:p>
          <a:p>
            <a:pPr lvl="1"/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processed</a:t>
            </a:r>
            <a:r>
              <a:rPr lang="de-DE" dirty="0" smtClean="0"/>
              <a:t> </a:t>
            </a:r>
            <a:r>
              <a:rPr lang="de-DE" dirty="0" err="1" smtClean="0"/>
              <a:t>derivates</a:t>
            </a: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characteristics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complex</a:t>
            </a:r>
            <a:r>
              <a:rPr lang="de-DE" dirty="0" smtClean="0"/>
              <a:t>, non-</a:t>
            </a:r>
            <a:r>
              <a:rPr lang="de-DE" dirty="0" err="1" smtClean="0"/>
              <a:t>standardized</a:t>
            </a:r>
            <a:r>
              <a:rPr lang="de-DE" dirty="0" smtClean="0"/>
              <a:t> </a:t>
            </a:r>
            <a:r>
              <a:rPr lang="de-DE" dirty="0" err="1" smtClean="0"/>
              <a:t>toolchain</a:t>
            </a:r>
            <a:endParaRPr lang="de-DE" dirty="0" smtClean="0"/>
          </a:p>
          <a:p>
            <a:pPr lvl="1"/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actors</a:t>
            </a:r>
            <a:endParaRPr lang="de-DE" dirty="0" smtClean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single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Quality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smtClean="0"/>
              <a:t>The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Users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create</a:t>
            </a:r>
            <a:r>
              <a:rPr lang="de-DE" dirty="0" smtClean="0"/>
              <a:t> a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implications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went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Data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reused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r>
              <a:rPr lang="de-DE" dirty="0" smtClean="0"/>
              <a:t> after </a:t>
            </a:r>
            <a:r>
              <a:rPr lang="de-DE" dirty="0" err="1" smtClean="0"/>
              <a:t>creation</a:t>
            </a:r>
            <a:r>
              <a:rPr lang="de-DE" dirty="0" smtClean="0"/>
              <a:t>.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Cases (1)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Reproducibility</a:t>
            </a:r>
            <a:endParaRPr lang="de-DE" dirty="0" smtClean="0"/>
          </a:p>
          <a:p>
            <a:pPr lvl="1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recorded</a:t>
            </a:r>
            <a:r>
              <a:rPr lang="de-DE" dirty="0" smtClean="0"/>
              <a:t> in </a:t>
            </a:r>
            <a:r>
              <a:rPr lang="de-DE" dirty="0" err="1" smtClean="0"/>
              <a:t>detail</a:t>
            </a:r>
            <a:r>
              <a:rPr lang="de-DE" dirty="0" smtClean="0"/>
              <a:t>, a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user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reproduce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exact</a:t>
            </a:r>
            <a:r>
              <a:rPr lang="de-DE" dirty="0" smtClean="0"/>
              <a:t> same </a:t>
            </a:r>
            <a:r>
              <a:rPr lang="de-DE" dirty="0" err="1" smtClean="0"/>
              <a:t>results</a:t>
            </a:r>
            <a:endParaRPr lang="de-DE" dirty="0"/>
          </a:p>
          <a:p>
            <a:r>
              <a:rPr lang="de-DE" dirty="0" smtClean="0"/>
              <a:t>May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impossible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ESM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/>
              <a:t> </a:t>
            </a:r>
            <a:r>
              <a:rPr lang="de-DE" dirty="0" smtClean="0"/>
              <a:t>in all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depth</a:t>
            </a:r>
            <a:endParaRPr lang="de-DE" dirty="0"/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can‘t</a:t>
            </a:r>
            <a:r>
              <a:rPr lang="de-DE" dirty="0" smtClean="0"/>
              <a:t> </a:t>
            </a:r>
            <a:r>
              <a:rPr lang="de-DE" dirty="0" err="1" smtClean="0"/>
              <a:t>archive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supercomputer</a:t>
            </a:r>
            <a:r>
              <a:rPr lang="de-DE" dirty="0"/>
              <a:t> </a:t>
            </a:r>
            <a:r>
              <a:rPr lang="de-DE" dirty="0" err="1" smtClean="0"/>
              <a:t>itself</a:t>
            </a:r>
            <a:endParaRPr lang="de-DE" dirty="0" smtClean="0"/>
          </a:p>
          <a:p>
            <a:r>
              <a:rPr lang="de-DE" dirty="0" err="1" smtClean="0"/>
              <a:t>Yet</a:t>
            </a:r>
            <a:r>
              <a:rPr lang="de-DE" dirty="0" smtClean="0"/>
              <a:t>, </a:t>
            </a:r>
            <a:r>
              <a:rPr lang="de-DE" dirty="0" err="1" smtClean="0"/>
              <a:t>try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Cases (2)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Attribution</a:t>
            </a:r>
            <a:endParaRPr lang="de-DE" dirty="0" smtClean="0"/>
          </a:p>
          <a:p>
            <a:pPr lvl="1"/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credit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original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producer</a:t>
            </a:r>
            <a:endParaRPr lang="de-DE" dirty="0" smtClean="0"/>
          </a:p>
          <a:p>
            <a:pPr lvl="1"/>
            <a:r>
              <a:rPr lang="de-DE" dirty="0" err="1" smtClean="0"/>
              <a:t>Citing</a:t>
            </a:r>
            <a:r>
              <a:rPr lang="de-DE" dirty="0" smtClean="0"/>
              <a:t> a </a:t>
            </a:r>
            <a:r>
              <a:rPr lang="de-DE" dirty="0" err="1" smtClean="0"/>
              <a:t>DataCite</a:t>
            </a:r>
            <a:r>
              <a:rPr lang="de-DE" dirty="0" smtClean="0"/>
              <a:t> DOI </a:t>
            </a:r>
            <a:r>
              <a:rPr lang="de-DE" dirty="0" err="1" smtClean="0"/>
              <a:t>may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endParaRPr lang="de-DE" dirty="0" smtClean="0"/>
          </a:p>
          <a:p>
            <a:pPr lvl="1"/>
            <a:r>
              <a:rPr lang="de-DE" dirty="0" smtClean="0"/>
              <a:t>Who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generated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DKRZ‘s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Provenance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enable</a:t>
            </a:r>
            <a:r>
              <a:rPr lang="de-DE" dirty="0" smtClean="0"/>
              <a:t> </a:t>
            </a:r>
            <a:r>
              <a:rPr lang="de-DE" dirty="0" err="1" smtClean="0"/>
              <a:t>anyone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trace</a:t>
            </a:r>
            <a:r>
              <a:rPr lang="de-DE" dirty="0" smtClean="0"/>
              <a:t> 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original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producer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Cases (3)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scenarios</a:t>
            </a:r>
            <a:r>
              <a:rPr lang="de-DE" dirty="0" smtClean="0"/>
              <a:t> </a:t>
            </a:r>
            <a:r>
              <a:rPr lang="de-DE" dirty="0" err="1" smtClean="0"/>
              <a:t>grow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-intensive </a:t>
            </a:r>
            <a:r>
              <a:rPr lang="de-DE" dirty="0" err="1" smtClean="0"/>
              <a:t>science</a:t>
            </a:r>
            <a:endParaRPr lang="de-DE" dirty="0" smtClean="0"/>
          </a:p>
          <a:p>
            <a:pPr lvl="1"/>
            <a:r>
              <a:rPr lang="de-DE" dirty="0" smtClean="0"/>
              <a:t>Data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shared</a:t>
            </a:r>
            <a:r>
              <a:rPr lang="de-DE" dirty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communities</a:t>
            </a:r>
            <a:endParaRPr lang="de-DE" dirty="0" smtClean="0"/>
          </a:p>
          <a:p>
            <a:pPr lvl="1"/>
            <a:r>
              <a:rPr lang="de-DE" dirty="0" smtClean="0"/>
              <a:t>Focus </a:t>
            </a:r>
            <a:r>
              <a:rPr lang="de-DE" dirty="0" err="1" smtClean="0"/>
              <a:t>shifts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Data-intensive </a:t>
            </a:r>
            <a:r>
              <a:rPr lang="de-DE" dirty="0" err="1" smtClean="0"/>
              <a:t>science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615608" y="6303802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The </a:t>
            </a:r>
            <a:r>
              <a:rPr lang="de-DE" sz="1200" dirty="0" err="1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Fourth</a:t>
            </a:r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 </a:t>
            </a:r>
            <a:r>
              <a:rPr lang="de-DE" sz="1200" dirty="0" err="1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Paradigm</a:t>
            </a:r>
            <a:r>
              <a:rPr lang="de-DE" sz="1200" dirty="0" smtClean="0">
                <a:latin typeface="CMU Sans Serif" pitchFamily="50" charset="0"/>
                <a:ea typeface="CMU Sans Serif" pitchFamily="50" charset="0"/>
                <a:cs typeface="CMU Sans Serif" pitchFamily="50" charset="0"/>
              </a:rPr>
              <a:t> (2009)</a:t>
            </a:r>
            <a:endParaRPr lang="de-DE" sz="1200" dirty="0">
              <a:latin typeface="CMU Sans Serif" pitchFamily="50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Oct 15, 2012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DKRZ seminar: Provenance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56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gemeine Präsentation DKRZ 201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Allgemeine Präsentation DKRZ 2011</Template>
  <TotalTime>0</TotalTime>
  <Words>2290</Words>
  <Application>Microsoft Office PowerPoint</Application>
  <PresentationFormat>Bildschirmpräsentation (4:3)</PresentationFormat>
  <Paragraphs>387</Paragraphs>
  <Slides>43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Allgemeine Präsentation DKRZ 2011</vt:lpstr>
      <vt:lpstr>Provenance (for Earth science data)</vt:lpstr>
      <vt:lpstr>Agenda</vt:lpstr>
      <vt:lpstr>What is provenance?</vt:lpstr>
      <vt:lpstr>Provenance: Definition</vt:lpstr>
      <vt:lpstr>Our context…</vt:lpstr>
      <vt:lpstr>Use Cases (1)</vt:lpstr>
      <vt:lpstr>Use Cases (2)</vt:lpstr>
      <vt:lpstr>Use Cases (3)</vt:lpstr>
      <vt:lpstr>Data-intensive science</vt:lpstr>
      <vt:lpstr>Provenance and the data life cycle</vt:lpstr>
      <vt:lpstr>Alternative provenance definitions</vt:lpstr>
      <vt:lpstr>The task</vt:lpstr>
      <vt:lpstr>Provenance definitions</vt:lpstr>
      <vt:lpstr>Why-Provenance</vt:lpstr>
      <vt:lpstr>Where-Provenance</vt:lpstr>
      <vt:lpstr>Provenance as a process (1)</vt:lpstr>
      <vt:lpstr>Provenance as a process (2)</vt:lpstr>
      <vt:lpstr>Provenance as a DAG</vt:lpstr>
      <vt:lpstr>What is not a graph?</vt:lpstr>
      <vt:lpstr>What is a graph?</vt:lpstr>
      <vt:lpstr>What is a graph?</vt:lpstr>
      <vt:lpstr>What is a directed graph?</vt:lpstr>
      <vt:lpstr>What is a Directed Acyclic Graph?</vt:lpstr>
      <vt:lpstr>Provenance as a Directed Acyclic Graph</vt:lpstr>
      <vt:lpstr>Provenance information is part of the metadata</vt:lpstr>
      <vt:lpstr>Applications</vt:lpstr>
      <vt:lpstr>Gathering provenance information</vt:lpstr>
      <vt:lpstr>Gathering provenance: workflow systems</vt:lpstr>
      <vt:lpstr>Gathering provenance information - alternative</vt:lpstr>
      <vt:lpstr>Gathering provenance: in small steps</vt:lpstr>
      <vt:lpstr>Representation of provenance information</vt:lpstr>
      <vt:lpstr>Machine-interpretable representation required?</vt:lpstr>
      <vt:lpstr>Representation formats</vt:lpstr>
      <vt:lpstr>OPM: Agents, Processes and Artifacts </vt:lpstr>
      <vt:lpstr>Open Provenance Model: base elements</vt:lpstr>
      <vt:lpstr>Motivations for W3C PROV</vt:lpstr>
      <vt:lpstr>Querying and viewing provenance</vt:lpstr>
      <vt:lpstr>Summary: what is provenance?</vt:lpstr>
      <vt:lpstr>Bottom-up approach</vt:lpstr>
      <vt:lpstr>And then some...</vt:lpstr>
      <vt:lpstr>Further reading</vt:lpstr>
      <vt:lpstr>The End.</vt:lpstr>
      <vt:lpstr>References</vt:lpstr>
    </vt:vector>
  </TitlesOfParts>
  <Company>DKRZ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Provenance</dc:title>
  <dc:creator>Tobias Weigel</dc:creator>
  <cp:lastModifiedBy>Tobias Weigel</cp:lastModifiedBy>
  <cp:revision>73</cp:revision>
  <dcterms:created xsi:type="dcterms:W3CDTF">2012-10-09T09:52:05Z</dcterms:created>
  <dcterms:modified xsi:type="dcterms:W3CDTF">2012-10-15T12:18:36Z</dcterms:modified>
</cp:coreProperties>
</file>