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339" r:id="rId3"/>
    <p:sldId id="342" r:id="rId4"/>
    <p:sldId id="343" r:id="rId5"/>
    <p:sldId id="344" r:id="rId6"/>
    <p:sldId id="345" r:id="rId7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33"/>
    <a:srgbClr val="005191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17" autoAdjust="0"/>
    <p:restoredTop sz="82206" autoAdjust="0"/>
  </p:normalViewPr>
  <p:slideViewPr>
    <p:cSldViewPr>
      <p:cViewPr>
        <p:scale>
          <a:sx n="90" d="100"/>
          <a:sy n="90" d="100"/>
        </p:scale>
        <p:origin x="-3258" y="-12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74" y="-90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2688B-5119-4EF7-A613-3C9730D89D4D}" type="datetimeFigureOut">
              <a:rPr lang="de-DE" smtClean="0"/>
              <a:t>13.03.2019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57476-2BCF-4E6A-B39E-800279DE45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530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B5376-33DE-4861-A15A-167750D809B5}" type="datetimeFigureOut">
              <a:rPr lang="de-DE" smtClean="0"/>
              <a:t>13.03.2019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13C6E-8511-4D6A-B9C5-C2A642620A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1504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Large </a:t>
            </a:r>
            <a:r>
              <a:rPr lang="de-DE" dirty="0" err="1" smtClean="0"/>
              <a:t>Scale</a:t>
            </a:r>
            <a:r>
              <a:rPr lang="de-DE" dirty="0" smtClean="0"/>
              <a:t> Data Project </a:t>
            </a:r>
            <a:r>
              <a:rPr lang="de-DE" dirty="0" err="1" smtClean="0"/>
              <a:t>meet</a:t>
            </a:r>
            <a:r>
              <a:rPr lang="de-DE" dirty="0" smtClean="0"/>
              <a:t> RDA 5th </a:t>
            </a:r>
            <a:r>
              <a:rPr lang="de-DE" dirty="0" err="1" smtClean="0"/>
              <a:t>Plenary</a:t>
            </a:r>
            <a:r>
              <a:rPr lang="de-DE" dirty="0" smtClean="0"/>
              <a:t> Session </a:t>
            </a:r>
          </a:p>
          <a:p>
            <a:endParaRPr lang="de-DE" smtClean="0"/>
          </a:p>
          <a:p>
            <a:endParaRPr lang="de-DE" smtClean="0"/>
          </a:p>
          <a:p>
            <a:r>
              <a:rPr lang="de-DE" dirty="0" smtClean="0"/>
              <a:t>RDA </a:t>
            </a:r>
            <a:r>
              <a:rPr lang="de-DE" dirty="0" err="1" smtClean="0"/>
              <a:t>adoption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benefits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</a:t>
            </a:r>
            <a:r>
              <a:rPr lang="de-DE" dirty="0" err="1" smtClean="0"/>
              <a:t>rom</a:t>
            </a:r>
            <a:r>
              <a:rPr lang="de-DE" dirty="0" smtClean="0"/>
              <a:t> </a:t>
            </a:r>
            <a:r>
              <a:rPr lang="de-DE" dirty="0" err="1" smtClean="0"/>
              <a:t>perspective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a national </a:t>
            </a:r>
            <a:r>
              <a:rPr lang="de-DE" baseline="0" dirty="0" err="1" smtClean="0"/>
              <a:t>service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provider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embedded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into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set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international </a:t>
            </a:r>
            <a:r>
              <a:rPr lang="de-DE" baseline="0" dirty="0" err="1" smtClean="0"/>
              <a:t>climate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management</a:t>
            </a:r>
            <a:r>
              <a:rPr lang="de-DE" baseline="0" dirty="0" smtClean="0"/>
              <a:t> e-</a:t>
            </a:r>
            <a:r>
              <a:rPr lang="de-DE" baseline="0" dirty="0" err="1" smtClean="0"/>
              <a:t>infrastructure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projects</a:t>
            </a:r>
            <a:r>
              <a:rPr lang="de-DE" baseline="0" dirty="0" smtClean="0"/>
              <a:t> </a:t>
            </a:r>
          </a:p>
          <a:p>
            <a:r>
              <a:rPr lang="de-DE" dirty="0" smtClean="0"/>
              <a:t>DKRZ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broader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context</a:t>
            </a:r>
            <a:r>
              <a:rPr lang="de-DE" baseline="0" dirty="0" smtClean="0">
                <a:sym typeface="Wingdings" panose="05000000000000000000" pitchFamily="2" charset="2"/>
              </a:rPr>
              <a:t> (ESGF, EUDAT, IS-ENES, WDCs)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13C6E-8511-4D6A-B9C5-C2A642620A1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5938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1831643" y="4256039"/>
            <a:ext cx="7312357" cy="22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0" y="403176"/>
            <a:ext cx="7312357" cy="22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537615" cy="1440160"/>
          </a:xfrm>
          <a:prstGeom prst="rect">
            <a:avLst/>
          </a:prstGeom>
        </p:spPr>
        <p:txBody>
          <a:bodyPr wrap="square">
            <a:noAutofit/>
          </a:bodyPr>
          <a:lstStyle>
            <a:lvl1pPr algn="ctr">
              <a:defRPr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1331913" y="2997201"/>
            <a:ext cx="6264423" cy="22320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519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7620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576064"/>
          </a:xfrm>
          <a:prstGeom prst="rect">
            <a:avLst/>
          </a:prstGeom>
          <a:solidFill>
            <a:srgbClr val="F6F6F6"/>
          </a:solidFill>
        </p:spPr>
        <p:txBody>
          <a:bodyPr wrap="square" lIns="180000" rIns="180000"/>
          <a:lstStyle>
            <a:lvl1pPr algn="l">
              <a:defRPr sz="32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>
            <a:lvl1pPr marL="342900" indent="-342900">
              <a:buClr>
                <a:srgbClr val="00519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5191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714500" indent="-342900">
              <a:buFont typeface="Wingdings" panose="05000000000000000000" pitchFamily="2" charset="2"/>
              <a:buChar char="§"/>
              <a:defRPr/>
            </a:lvl4pPr>
            <a:lvl5pPr marL="2171700" indent="-342900">
              <a:buFont typeface="Wingdings" panose="05000000000000000000" pitchFamily="2" charset="2"/>
              <a:buChar char="§"/>
              <a:defRPr/>
            </a:lvl5pPr>
            <a:lvl6pPr marL="2628900" indent="-342900">
              <a:buFont typeface="Wingdings" panose="05000000000000000000" pitchFamily="2" charset="2"/>
              <a:buChar char="§"/>
              <a:defRPr/>
            </a:lvl6pPr>
            <a:lvl7pPr marL="3086100" indent="-342900">
              <a:buFont typeface="Wingdings" panose="05000000000000000000" pitchFamily="2" charset="2"/>
              <a:buChar char="§"/>
              <a:defRPr/>
            </a:lvl7pPr>
            <a:lvl8pPr marL="3543300" indent="-342900">
              <a:buFont typeface="Wingdings" panose="05000000000000000000" pitchFamily="2" charset="2"/>
              <a:buChar char="§"/>
              <a:defRPr/>
            </a:lvl8pPr>
            <a:lvl9pPr marL="4000500" indent="-342900">
              <a:buFont typeface="Wingdings" panose="05000000000000000000" pitchFamily="2" charset="2"/>
              <a:buChar char="§"/>
              <a:defRPr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79712" y="6597352"/>
            <a:ext cx="5184576" cy="260648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6597352"/>
            <a:ext cx="755576" cy="260648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65EE2753-C21E-46CB-9F8B-EB28DF58147F}" type="datetime1">
              <a:rPr lang="de-DE" smtClean="0"/>
              <a:pPr/>
              <a:t>13.03.2019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715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1831643" y="4256039"/>
            <a:ext cx="7312357" cy="22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0" y="403176"/>
            <a:ext cx="7312357" cy="22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0384" y="1772816"/>
            <a:ext cx="8603233" cy="1584176"/>
          </a:xfrm>
          <a:prstGeom prst="rect">
            <a:avLst/>
          </a:prstGeom>
        </p:spPr>
        <p:txBody>
          <a:bodyPr anchor="t"/>
          <a:lstStyle>
            <a:lvl1pPr algn="ctr">
              <a:defRPr sz="4400" b="0" cap="none" baseline="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6645" y="3645024"/>
            <a:ext cx="6390710" cy="1500187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3200">
                <a:solidFill>
                  <a:srgbClr val="00519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79712" y="6597352"/>
            <a:ext cx="5184576" cy="260648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6597352"/>
            <a:ext cx="755576" cy="260648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80FE1250-2B78-478B-8DA0-2EE587DCF89A}" type="datetime1">
              <a:rPr lang="de-DE" smtClean="0"/>
              <a:pPr/>
              <a:t>13.03.2019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498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576064"/>
          </a:xfrm>
          <a:prstGeom prst="rect">
            <a:avLst/>
          </a:prstGeom>
          <a:solidFill>
            <a:srgbClr val="F6F6F6"/>
          </a:solidFill>
        </p:spPr>
        <p:txBody>
          <a:bodyPr wrap="square" lIns="180000" rIns="180000"/>
          <a:lstStyle>
            <a:lvl1pPr algn="l">
              <a:defRPr sz="32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3898776" cy="5112568"/>
          </a:xfrm>
        </p:spPr>
        <p:txBody>
          <a:bodyPr anchor="ctr" anchorCtr="0"/>
          <a:lstStyle>
            <a:lvl1pPr marL="342900" indent="-342900">
              <a:buClr>
                <a:srgbClr val="00519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5191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714500" indent="-342900">
              <a:buFont typeface="Wingdings" panose="05000000000000000000" pitchFamily="2" charset="2"/>
              <a:buChar char="§"/>
              <a:defRPr/>
            </a:lvl4pPr>
            <a:lvl5pPr marL="2171700" indent="-342900">
              <a:buFont typeface="Wingdings" panose="05000000000000000000" pitchFamily="2" charset="2"/>
              <a:buChar char="§"/>
              <a:defRPr/>
            </a:lvl5pPr>
            <a:lvl6pPr marL="2628900" indent="-342900">
              <a:buFont typeface="Wingdings" panose="05000000000000000000" pitchFamily="2" charset="2"/>
              <a:buChar char="§"/>
              <a:defRPr/>
            </a:lvl6pPr>
            <a:lvl7pPr marL="3086100" indent="-342900">
              <a:buFont typeface="Wingdings" panose="05000000000000000000" pitchFamily="2" charset="2"/>
              <a:buChar char="§"/>
              <a:defRPr/>
            </a:lvl7pPr>
            <a:lvl8pPr marL="3543300" indent="-342900">
              <a:buFont typeface="Wingdings" panose="05000000000000000000" pitchFamily="2" charset="2"/>
              <a:buChar char="§"/>
              <a:defRPr/>
            </a:lvl8pPr>
            <a:lvl9pPr marL="4000500" indent="-342900">
              <a:buFont typeface="Wingdings" panose="05000000000000000000" pitchFamily="2" charset="2"/>
              <a:buChar char="§"/>
              <a:defRPr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79712" y="6597352"/>
            <a:ext cx="5184576" cy="260648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6597352"/>
            <a:ext cx="755576" cy="260648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65EE2753-C21E-46CB-9F8B-EB28DF58147F}" type="datetime1">
              <a:rPr lang="de-DE" smtClean="0"/>
              <a:pPr/>
              <a:t>13.03.2019</a:t>
            </a:fld>
            <a:endParaRPr lang="en-US" dirty="0"/>
          </a:p>
        </p:txBody>
      </p:sp>
      <p:sp>
        <p:nvSpPr>
          <p:cNvPr id="8" name="Inhaltsplatzhalter 2"/>
          <p:cNvSpPr>
            <a:spLocks noGrp="1"/>
          </p:cNvSpPr>
          <p:nvPr>
            <p:ph idx="13"/>
          </p:nvPr>
        </p:nvSpPr>
        <p:spPr>
          <a:xfrm>
            <a:off x="4716016" y="1196752"/>
            <a:ext cx="3898776" cy="5112568"/>
          </a:xfrm>
        </p:spPr>
        <p:txBody>
          <a:bodyPr anchor="ctr" anchorCtr="0"/>
          <a:lstStyle>
            <a:lvl1pPr marL="342900" indent="-342900">
              <a:buClr>
                <a:srgbClr val="00519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5191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714500" indent="-342900">
              <a:buFont typeface="Wingdings" panose="05000000000000000000" pitchFamily="2" charset="2"/>
              <a:buChar char="§"/>
              <a:defRPr/>
            </a:lvl4pPr>
            <a:lvl5pPr marL="2171700" indent="-342900">
              <a:buFont typeface="Wingdings" panose="05000000000000000000" pitchFamily="2" charset="2"/>
              <a:buChar char="§"/>
              <a:defRPr/>
            </a:lvl5pPr>
            <a:lvl6pPr marL="2628900" indent="-342900">
              <a:buFont typeface="Wingdings" panose="05000000000000000000" pitchFamily="2" charset="2"/>
              <a:buChar char="§"/>
              <a:defRPr/>
            </a:lvl6pPr>
            <a:lvl7pPr marL="3086100" indent="-342900">
              <a:buFont typeface="Wingdings" panose="05000000000000000000" pitchFamily="2" charset="2"/>
              <a:buChar char="§"/>
              <a:defRPr/>
            </a:lvl7pPr>
            <a:lvl8pPr marL="3543300" indent="-342900">
              <a:buFont typeface="Wingdings" panose="05000000000000000000" pitchFamily="2" charset="2"/>
              <a:buChar char="§"/>
              <a:defRPr/>
            </a:lvl8pPr>
            <a:lvl9pPr marL="4000500" indent="-342900">
              <a:buFont typeface="Wingdings" panose="05000000000000000000" pitchFamily="2" charset="2"/>
              <a:buChar char="§"/>
              <a:defRPr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052255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79712" y="6597352"/>
            <a:ext cx="5184576" cy="260648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6597352"/>
            <a:ext cx="755576" cy="260648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C376EBBF-C1B0-4738-B954-6A9BF6CD0A98}" type="datetime1">
              <a:rPr lang="de-DE" smtClean="0"/>
              <a:pPr/>
              <a:t>13.03.2019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57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mit Wasserzei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1831643" y="4256039"/>
            <a:ext cx="7312357" cy="22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0" y="403176"/>
            <a:ext cx="7312357" cy="22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79712" y="6597352"/>
            <a:ext cx="5184576" cy="260648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6597352"/>
            <a:ext cx="755576" cy="260648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61ABDCF9-B5A7-4032-B469-3A20FFA1E3FF}" type="datetime1">
              <a:rPr lang="de-DE" smtClean="0"/>
              <a:pPr/>
              <a:t>13.03.2019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258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7" name="Rechteck 6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eck 7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621" y="37412"/>
            <a:ext cx="958032" cy="25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107504" y="6597352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rPr>
              <a:t>Stephan</a:t>
            </a:r>
            <a:r>
              <a:rPr lang="de-DE" sz="1100" baseline="0" dirty="0" smtClean="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rPr>
              <a:t> Kindermann </a:t>
            </a:r>
            <a:r>
              <a:rPr lang="de-DE" sz="1100" dirty="0" smtClean="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rPr>
              <a:t>(DKRZ)</a:t>
            </a:r>
            <a:endParaRPr lang="de-DE" sz="1100" dirty="0">
              <a:solidFill>
                <a:schemeClr val="bg1"/>
              </a:solidFill>
              <a:latin typeface="Calibri" panose="020F0502020204030204" pitchFamily="34" charset="0"/>
              <a:ea typeface="CMU Bright" pitchFamily="50" charset="0"/>
              <a:cs typeface="CMU Brigh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95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  <p:sldLayoutId id="2147483655" r:id="rId5"/>
    <p:sldLayoutId id="2147483656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32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8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3pPr>
      <a:lvl4pPr marL="17145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4pPr>
      <a:lvl5pPr marL="21717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5pPr>
      <a:lvl6pPr marL="22860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pcmdi.llnl.gov/CMIP6/Guide/modelers.html#5-model-output-requirements" TargetMode="External"/><Relationship Id="rId3" Type="http://schemas.openxmlformats.org/officeDocument/2006/relationships/hyperlink" Target="https://github.com/WCRP-CMIP/CMIP6_CVs" TargetMode="External"/><Relationship Id="rId7" Type="http://schemas.openxmlformats.org/officeDocument/2006/relationships/hyperlink" Target="https://pcmdi.llnl.gov/CMIP6/Guide/modelers.html#8-documentation-process" TargetMode="External"/><Relationship Id="rId2" Type="http://schemas.openxmlformats.org/officeDocument/2006/relationships/hyperlink" Target="https://pcmdi.llnl.gov/CMIP6/Guide/modeler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s-doc.github.io/esdoc-errata-client/create.html" TargetMode="External"/><Relationship Id="rId5" Type="http://schemas.openxmlformats.org/officeDocument/2006/relationships/hyperlink" Target="https://errata.es-doc.org/static/index.html" TargetMode="External"/><Relationship Id="rId4" Type="http://schemas.openxmlformats.org/officeDocument/2006/relationships/hyperlink" Target="https://cera-www.dkrz.de/docs/pdf/CMIP6_Citation_Userguide.pdf?id=3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sgf-data.dkrz.d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app.globus.org/file-manager?origin_id=4981cd16-d651-11e6-9ccd-22000a1e3b52&amp;origin_path=/cmip6/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s://jupyterhub.dkrz.de/hub/login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hyperlink" Target="https://climate4impact.eu/impactportal/general/index.jsp" TargetMode="External"/><Relationship Id="rId5" Type="http://schemas.openxmlformats.org/officeDocument/2006/relationships/hyperlink" Target="https://ecaslab.dkrz.de/home.html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://cmip-esmvaltool.dkrz.de/" TargetMode="External"/><Relationship Id="rId9" Type="http://schemas.openxmlformats.org/officeDocument/2006/relationships/hyperlink" Target="https://bovec.dkrz.de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060848"/>
            <a:ext cx="8892480" cy="936104"/>
          </a:xfrm>
        </p:spPr>
        <p:txBody>
          <a:bodyPr/>
          <a:lstStyle/>
          <a:p>
            <a:r>
              <a:rPr lang="de-DE" dirty="0" smtClean="0"/>
              <a:t>CMIP6 Datenpublikation</a:t>
            </a:r>
            <a:br>
              <a:rPr lang="de-DE" dirty="0" smtClean="0"/>
            </a:br>
            <a:r>
              <a:rPr lang="de-DE" sz="2400" dirty="0" smtClean="0"/>
              <a:t>(AP5 „Nationales CMIP6 Datenarchiv“)</a:t>
            </a:r>
            <a:br>
              <a:rPr lang="de-DE" sz="24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endParaRPr lang="de-DE" sz="2000" dirty="0"/>
          </a:p>
        </p:txBody>
      </p:sp>
      <p:sp>
        <p:nvSpPr>
          <p:cNvPr id="3" name="Textfeld 2"/>
          <p:cNvSpPr txBox="1"/>
          <p:nvPr/>
        </p:nvSpPr>
        <p:spPr>
          <a:xfrm>
            <a:off x="2059277" y="3560534"/>
            <a:ext cx="5364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Überblick Publikationsworkflow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Diskussion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827584" y="5013176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Das DKRZ ESGF Datenmanagement Team: </a:t>
            </a:r>
          </a:p>
          <a:p>
            <a:pPr algn="ctr"/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Stephan Kindermann, Katharina Berger, Hans Dieter Hollweg, </a:t>
            </a:r>
          </a:p>
          <a:p>
            <a:pPr algn="ctr"/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Carsten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Ehbrecht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, Tobias Weigel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82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CMIP6 Datenbereitstellungsworkflow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5EE2753-C21E-46CB-9F8B-EB28DF58147F}" type="datetime1">
              <a:rPr lang="de-DE" smtClean="0"/>
              <a:pPr/>
              <a:t>13.03.2019</a:t>
            </a:fld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215516" y="1433575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5191"/>
                </a:solidFill>
                <a:hlinkClick r:id="rId2"/>
              </a:rPr>
              <a:t>CMIP6 Voraussetzungen</a:t>
            </a:r>
            <a:r>
              <a:rPr lang="de-DE" dirty="0" smtClean="0">
                <a:solidFill>
                  <a:srgbClr val="005191"/>
                </a:solidFill>
              </a:rPr>
              <a:t> </a:t>
            </a:r>
            <a:r>
              <a:rPr lang="de-DE" dirty="0" smtClean="0">
                <a:solidFill>
                  <a:schemeClr val="accent1"/>
                </a:solidFill>
              </a:rPr>
              <a:t>und Erwartungen </a:t>
            </a:r>
            <a:r>
              <a:rPr lang="de-DE" dirty="0" smtClean="0">
                <a:solidFill>
                  <a:srgbClr val="005191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5191"/>
                </a:solidFill>
              </a:rPr>
              <a:t>Institution und Modell ist </a:t>
            </a:r>
            <a:r>
              <a:rPr lang="de-DE" dirty="0" smtClean="0">
                <a:solidFill>
                  <a:srgbClr val="005191"/>
                </a:solidFill>
                <a:hlinkClick r:id="rId3"/>
              </a:rPr>
              <a:t>registriert</a:t>
            </a:r>
            <a:endParaRPr lang="de-DE" dirty="0" smtClean="0">
              <a:solidFill>
                <a:srgbClr val="00519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5191"/>
                </a:solidFill>
              </a:rPr>
              <a:t>Datenzitats-information ist </a:t>
            </a:r>
            <a:r>
              <a:rPr lang="de-DE" dirty="0" smtClean="0">
                <a:solidFill>
                  <a:srgbClr val="005191"/>
                </a:solidFill>
                <a:hlinkClick r:id="rId4"/>
              </a:rPr>
              <a:t>bereitgestellt</a:t>
            </a:r>
            <a:r>
              <a:rPr lang="de-DE" dirty="0" smtClean="0">
                <a:solidFill>
                  <a:srgbClr val="005191"/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5191"/>
                </a:solidFill>
              </a:rPr>
              <a:t>Korrigierte Daten sind </a:t>
            </a:r>
            <a:r>
              <a:rPr lang="de-DE" dirty="0" smtClean="0">
                <a:solidFill>
                  <a:srgbClr val="005191"/>
                </a:solidFill>
                <a:hlinkClick r:id="rId5"/>
              </a:rPr>
              <a:t>dokumentiert</a:t>
            </a:r>
            <a:r>
              <a:rPr lang="de-DE" dirty="0" smtClean="0">
                <a:solidFill>
                  <a:srgbClr val="005191"/>
                </a:solidFill>
              </a:rPr>
              <a:t> mithilfe des </a:t>
            </a:r>
            <a:r>
              <a:rPr lang="de-DE" dirty="0" smtClean="0">
                <a:solidFill>
                  <a:srgbClr val="005191"/>
                </a:solidFill>
                <a:hlinkClick r:id="rId6"/>
              </a:rPr>
              <a:t>Errata-Dienstes</a:t>
            </a:r>
            <a:endParaRPr lang="de-DE" dirty="0" smtClean="0">
              <a:solidFill>
                <a:srgbClr val="00519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accent1"/>
                </a:solidFill>
              </a:rPr>
              <a:t>Modell-Dokumentation ist verfügbar </a:t>
            </a:r>
            <a:r>
              <a:rPr lang="de-DE" sz="1200" dirty="0" smtClean="0">
                <a:solidFill>
                  <a:schemeClr val="accent1"/>
                </a:solidFill>
              </a:rPr>
              <a:t>(</a:t>
            </a:r>
            <a:r>
              <a:rPr lang="de-DE" sz="1200" dirty="0" smtClean="0">
                <a:solidFill>
                  <a:schemeClr val="accent1"/>
                </a:solidFill>
                <a:hlinkClick r:id="rId7"/>
              </a:rPr>
              <a:t>Dokumentations-Prozess</a:t>
            </a:r>
            <a:r>
              <a:rPr lang="de-DE" sz="1200" dirty="0" smtClean="0">
                <a:solidFill>
                  <a:schemeClr val="accent1"/>
                </a:solidFill>
              </a:rPr>
              <a:t>) </a:t>
            </a:r>
            <a:endParaRPr lang="de-DE" sz="1200" dirty="0">
              <a:solidFill>
                <a:schemeClr val="accent1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5580112" y="1249641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>
            <a:off x="5328084" y="2041729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5580112" y="2545785"/>
            <a:ext cx="0" cy="19988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Geschweifte Klammer rechts 14"/>
          <p:cNvSpPr/>
          <p:nvPr/>
        </p:nvSpPr>
        <p:spPr>
          <a:xfrm>
            <a:off x="4572000" y="1096075"/>
            <a:ext cx="360040" cy="26139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Geschweifte Klammer rechts 16"/>
          <p:cNvSpPr/>
          <p:nvPr/>
        </p:nvSpPr>
        <p:spPr>
          <a:xfrm>
            <a:off x="4572000" y="3893769"/>
            <a:ext cx="360040" cy="20162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224757" y="3992099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5191"/>
                </a:solidFill>
              </a:rPr>
              <a:t>CMIP6 konforme Datenproduktion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5191"/>
                </a:solidFill>
              </a:rPr>
              <a:t>Einhaltung der </a:t>
            </a:r>
            <a:r>
              <a:rPr lang="de-DE" dirty="0" smtClean="0">
                <a:solidFill>
                  <a:srgbClr val="005191"/>
                </a:solidFill>
                <a:hlinkClick r:id="rId8"/>
              </a:rPr>
              <a:t>CMIP6 Datenanforderungen</a:t>
            </a:r>
            <a:endParaRPr lang="de-DE" dirty="0" smtClean="0">
              <a:solidFill>
                <a:srgbClr val="005191"/>
              </a:solidFill>
            </a:endParaRPr>
          </a:p>
          <a:p>
            <a:endParaRPr lang="de-DE" dirty="0" smtClean="0"/>
          </a:p>
        </p:txBody>
      </p:sp>
      <p:sp>
        <p:nvSpPr>
          <p:cNvPr id="23" name="Rechteck 22"/>
          <p:cNvSpPr/>
          <p:nvPr/>
        </p:nvSpPr>
        <p:spPr>
          <a:xfrm>
            <a:off x="5328083" y="4544670"/>
            <a:ext cx="620205" cy="41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5328083" y="4954770"/>
            <a:ext cx="620206" cy="410101"/>
          </a:xfrm>
          <a:prstGeom prst="rect">
            <a:avLst/>
          </a:prstGeom>
          <a:solidFill>
            <a:srgbClr val="6666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224757" y="5056255"/>
            <a:ext cx="352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5191"/>
                </a:solidFill>
              </a:rPr>
              <a:t>Datenprüfung: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rgbClr val="005191"/>
                </a:solidFill>
              </a:rPr>
              <a:t>PrePARE</a:t>
            </a:r>
            <a:r>
              <a:rPr lang="de-DE" dirty="0" smtClean="0">
                <a:solidFill>
                  <a:srgbClr val="005191"/>
                </a:solidFill>
              </a:rPr>
              <a:t>, CF-</a:t>
            </a:r>
            <a:r>
              <a:rPr lang="de-DE" dirty="0" err="1" smtClean="0">
                <a:solidFill>
                  <a:srgbClr val="005191"/>
                </a:solidFill>
              </a:rPr>
              <a:t>checker</a:t>
            </a:r>
            <a:endParaRPr lang="de-DE" dirty="0" smtClean="0">
              <a:solidFill>
                <a:srgbClr val="005191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6130648" y="3517914"/>
            <a:ext cx="3035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666633"/>
                </a:solidFill>
              </a:rPr>
              <a:t>CDO-</a:t>
            </a:r>
            <a:r>
              <a:rPr lang="de-DE" dirty="0" err="1" smtClean="0">
                <a:solidFill>
                  <a:srgbClr val="666633"/>
                </a:solidFill>
              </a:rPr>
              <a:t>cmor</a:t>
            </a:r>
            <a:r>
              <a:rPr lang="de-DE" dirty="0" smtClean="0">
                <a:solidFill>
                  <a:srgbClr val="666633"/>
                </a:solidFill>
              </a:rPr>
              <a:t> </a:t>
            </a:r>
            <a:r>
              <a:rPr lang="de-DE" dirty="0" err="1" smtClean="0">
                <a:solidFill>
                  <a:srgbClr val="666633"/>
                </a:solidFill>
              </a:rPr>
              <a:t>tool</a:t>
            </a:r>
            <a:r>
              <a:rPr lang="de-DE" dirty="0" smtClean="0">
                <a:solidFill>
                  <a:srgbClr val="666633"/>
                </a:solidFill>
              </a:rPr>
              <a:t> und </a:t>
            </a:r>
            <a:r>
              <a:rPr lang="de-DE" dirty="0" err="1" smtClean="0">
                <a:solidFill>
                  <a:srgbClr val="666633"/>
                </a:solidFill>
              </a:rPr>
              <a:t>support</a:t>
            </a:r>
            <a:endParaRPr lang="de-DE" dirty="0">
              <a:solidFill>
                <a:srgbClr val="666633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6108504" y="5903451"/>
            <a:ext cx="3035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666633"/>
                </a:solidFill>
              </a:rPr>
              <a:t>DKRZ QA </a:t>
            </a:r>
            <a:r>
              <a:rPr lang="de-DE" dirty="0" err="1" smtClean="0">
                <a:solidFill>
                  <a:srgbClr val="666633"/>
                </a:solidFill>
              </a:rPr>
              <a:t>tool</a:t>
            </a:r>
            <a:r>
              <a:rPr lang="de-DE" dirty="0" smtClean="0">
                <a:solidFill>
                  <a:srgbClr val="666633"/>
                </a:solidFill>
              </a:rPr>
              <a:t> und </a:t>
            </a:r>
            <a:r>
              <a:rPr lang="de-DE" dirty="0" err="1" smtClean="0">
                <a:solidFill>
                  <a:srgbClr val="666633"/>
                </a:solidFill>
              </a:rPr>
              <a:t>support</a:t>
            </a:r>
            <a:endParaRPr lang="de-DE" dirty="0">
              <a:solidFill>
                <a:srgbClr val="666633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156176" y="4712639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esgf-publication@dkrz.de</a:t>
            </a:r>
            <a:endParaRPr lang="de-DE" dirty="0">
              <a:solidFill>
                <a:srgbClr val="C00000"/>
              </a:solidFill>
            </a:endParaRPr>
          </a:p>
        </p:txBody>
      </p:sp>
      <p:cxnSp>
        <p:nvCxnSpPr>
          <p:cNvPr id="34" name="Gerade Verbindung mit Pfeil 33"/>
          <p:cNvCxnSpPr/>
          <p:nvPr/>
        </p:nvCxnSpPr>
        <p:spPr>
          <a:xfrm>
            <a:off x="5580112" y="5352709"/>
            <a:ext cx="0" cy="792088"/>
          </a:xfrm>
          <a:prstGeom prst="straightConnector1">
            <a:avLst/>
          </a:prstGeom>
          <a:ln>
            <a:solidFill>
              <a:srgbClr val="666633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62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ylinder 21"/>
          <p:cNvSpPr/>
          <p:nvPr/>
        </p:nvSpPr>
        <p:spPr>
          <a:xfrm>
            <a:off x="4682280" y="3531220"/>
            <a:ext cx="1836205" cy="720080"/>
          </a:xfrm>
          <a:prstGeom prst="ca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CMIP6 Datenpublikation  / Der CMIP6 Datenpool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5EE2753-C21E-46CB-9F8B-EB28DF58147F}" type="datetime1">
              <a:rPr lang="de-DE" smtClean="0"/>
              <a:pPr/>
              <a:t>13.03.2019</a:t>
            </a:fld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323528" y="1124744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1"/>
                </a:solidFill>
              </a:rPr>
              <a:t> </a:t>
            </a:r>
            <a:endParaRPr lang="de-DE" sz="1200" dirty="0">
              <a:solidFill>
                <a:schemeClr val="accent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5328084" y="1727398"/>
            <a:ext cx="504056" cy="504056"/>
          </a:xfrm>
          <a:prstGeom prst="ellipse">
            <a:avLst/>
          </a:prstGeom>
          <a:solidFill>
            <a:srgbClr val="6666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Geschweifte Klammer rechts 14"/>
          <p:cNvSpPr/>
          <p:nvPr/>
        </p:nvSpPr>
        <p:spPr>
          <a:xfrm>
            <a:off x="4355243" y="1142985"/>
            <a:ext cx="327037" cy="190792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Geschweifte Klammer rechts 16"/>
          <p:cNvSpPr/>
          <p:nvPr/>
        </p:nvSpPr>
        <p:spPr>
          <a:xfrm>
            <a:off x="4572000" y="4437112"/>
            <a:ext cx="360040" cy="159649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248592" y="4438026"/>
            <a:ext cx="425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7030A0"/>
                </a:solidFill>
              </a:rPr>
              <a:t>Datenreplikation: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7030A0"/>
                </a:solidFill>
              </a:rPr>
              <a:t>Priorisierung durch CMIP6 DICAD Steuergremium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rgbClr val="7030A0"/>
                </a:solidFill>
              </a:rPr>
              <a:t>Tansfer</a:t>
            </a:r>
            <a:r>
              <a:rPr lang="de-DE" dirty="0" smtClean="0">
                <a:solidFill>
                  <a:srgbClr val="7030A0"/>
                </a:solidFill>
              </a:rPr>
              <a:t> und Ablage im CMIP6 Datenpool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7030A0"/>
                </a:solidFill>
              </a:rPr>
              <a:t>ESGF Publikation 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5948289" y="961909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esgf-publication@dkrz.de</a:t>
            </a:r>
            <a:endParaRPr lang="de-DE" dirty="0">
              <a:solidFill>
                <a:srgbClr val="C00000"/>
              </a:solidFill>
            </a:endParaRPr>
          </a:p>
        </p:txBody>
      </p:sp>
      <p:cxnSp>
        <p:nvCxnSpPr>
          <p:cNvPr id="34" name="Gerade Verbindung mit Pfeil 33"/>
          <p:cNvCxnSpPr/>
          <p:nvPr/>
        </p:nvCxnSpPr>
        <p:spPr>
          <a:xfrm>
            <a:off x="5580112" y="935197"/>
            <a:ext cx="0" cy="792088"/>
          </a:xfrm>
          <a:prstGeom prst="straightConnector1">
            <a:avLst/>
          </a:prstGeom>
          <a:ln>
            <a:solidFill>
              <a:srgbClr val="666633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extfeld 2"/>
          <p:cNvSpPr txBox="1"/>
          <p:nvPr/>
        </p:nvSpPr>
        <p:spPr>
          <a:xfrm>
            <a:off x="179512" y="1146575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666633"/>
                </a:solidFill>
              </a:rPr>
              <a:t>DKRZ Datenprüfung  und Prüfung der Verfügbarkeit von Zitats-information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666633"/>
                </a:solidFill>
              </a:rPr>
              <a:t>b</a:t>
            </a:r>
            <a:r>
              <a:rPr lang="de-DE" dirty="0" smtClean="0">
                <a:solidFill>
                  <a:srgbClr val="666633"/>
                </a:solidFill>
              </a:rPr>
              <a:t>einhaltet „</a:t>
            </a:r>
            <a:r>
              <a:rPr lang="de-DE" dirty="0" err="1" smtClean="0">
                <a:solidFill>
                  <a:srgbClr val="666633"/>
                </a:solidFill>
              </a:rPr>
              <a:t>cmor-Prepare</a:t>
            </a:r>
            <a:r>
              <a:rPr lang="de-DE" dirty="0" smtClean="0">
                <a:solidFill>
                  <a:srgbClr val="666633"/>
                </a:solidFill>
              </a:rPr>
              <a:t>“ check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666633"/>
                </a:solidFill>
              </a:rPr>
              <a:t>Bei  korrigierten Daten: Errata-check</a:t>
            </a:r>
          </a:p>
          <a:p>
            <a:pPr lvl="1"/>
            <a:endParaRPr lang="de-DE" dirty="0" smtClean="0">
              <a:solidFill>
                <a:srgbClr val="66663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666633"/>
                </a:solidFill>
              </a:rPr>
              <a:t>Ablage im CMIP6 Datenpool</a:t>
            </a:r>
          </a:p>
          <a:p>
            <a:endParaRPr lang="de-DE" dirty="0">
              <a:solidFill>
                <a:srgbClr val="666633"/>
              </a:solidFill>
            </a:endParaRPr>
          </a:p>
          <a:p>
            <a:endParaRPr lang="de-DE" dirty="0" smtClean="0">
              <a:solidFill>
                <a:srgbClr val="66663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666633"/>
                </a:solidFill>
              </a:rPr>
              <a:t>ESGF Publikation  - PID Zuweisung</a:t>
            </a:r>
          </a:p>
        </p:txBody>
      </p:sp>
      <p:cxnSp>
        <p:nvCxnSpPr>
          <p:cNvPr id="21" name="Gerade Verbindung mit Pfeil 20"/>
          <p:cNvCxnSpPr/>
          <p:nvPr/>
        </p:nvCxnSpPr>
        <p:spPr>
          <a:xfrm>
            <a:off x="5580112" y="2227859"/>
            <a:ext cx="0" cy="792088"/>
          </a:xfrm>
          <a:prstGeom prst="straightConnector1">
            <a:avLst/>
          </a:prstGeom>
          <a:ln>
            <a:solidFill>
              <a:srgbClr val="666633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Zylinder 6"/>
          <p:cNvSpPr/>
          <p:nvPr/>
        </p:nvSpPr>
        <p:spPr>
          <a:xfrm>
            <a:off x="4682281" y="3003998"/>
            <a:ext cx="1836205" cy="720080"/>
          </a:xfrm>
          <a:prstGeom prst="can">
            <a:avLst/>
          </a:prstGeom>
          <a:solidFill>
            <a:srgbClr val="6666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/>
          <p:cNvSpPr/>
          <p:nvPr/>
        </p:nvSpPr>
        <p:spPr>
          <a:xfrm>
            <a:off x="5424531" y="4901882"/>
            <a:ext cx="504056" cy="50405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Gerade Verbindung mit Pfeil 24"/>
          <p:cNvCxnSpPr/>
          <p:nvPr/>
        </p:nvCxnSpPr>
        <p:spPr>
          <a:xfrm flipV="1">
            <a:off x="5676559" y="4251300"/>
            <a:ext cx="0" cy="65058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 flipV="1">
            <a:off x="5676559" y="5383021"/>
            <a:ext cx="0" cy="650582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6084168" y="5909993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7030A0"/>
                </a:solidFill>
              </a:rPr>
              <a:t>e</a:t>
            </a:r>
            <a:r>
              <a:rPr lang="de-DE" dirty="0" smtClean="0">
                <a:solidFill>
                  <a:srgbClr val="7030A0"/>
                </a:solidFill>
              </a:rPr>
              <a:t>sgf-replication@dkrz.de</a:t>
            </a:r>
            <a:endParaRPr lang="de-DE" dirty="0">
              <a:solidFill>
                <a:srgbClr val="7030A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860032" y="350481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/</a:t>
            </a:r>
            <a:r>
              <a:rPr lang="de-DE" dirty="0" err="1" smtClean="0">
                <a:solidFill>
                  <a:schemeClr val="bg1"/>
                </a:solidFill>
              </a:rPr>
              <a:t>work</a:t>
            </a:r>
            <a:r>
              <a:rPr lang="de-DE" dirty="0" smtClean="0">
                <a:solidFill>
                  <a:schemeClr val="bg1"/>
                </a:solidFill>
              </a:rPr>
              <a:t>/ik1017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857035" y="3504813"/>
            <a:ext cx="2123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hlinkClick r:id="rId2"/>
              </a:rPr>
              <a:t>DKRZ ESGF </a:t>
            </a:r>
            <a:r>
              <a:rPr lang="de-DE" dirty="0" err="1" smtClean="0">
                <a:hlinkClick r:id="rId2"/>
              </a:rPr>
              <a:t>portal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848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7" grpId="0"/>
      <p:bldP spid="24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ylinder 21"/>
          <p:cNvSpPr/>
          <p:nvPr/>
        </p:nvSpPr>
        <p:spPr>
          <a:xfrm>
            <a:off x="4682280" y="3531220"/>
            <a:ext cx="1836205" cy="720080"/>
          </a:xfrm>
          <a:prstGeom prst="ca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CMIP6 Datenpool  / CMIP6 Zugriff und Analyse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5EE2753-C21E-46CB-9F8B-EB28DF58147F}" type="datetime1">
              <a:rPr lang="de-DE" smtClean="0"/>
              <a:pPr/>
              <a:t>13.03.2019</a:t>
            </a:fld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323528" y="1124744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1"/>
                </a:solidFill>
              </a:rPr>
              <a:t> </a:t>
            </a:r>
            <a:endParaRPr lang="de-DE" sz="1200" dirty="0">
              <a:solidFill>
                <a:schemeClr val="accent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28211" y="1506872"/>
            <a:ext cx="3623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666633"/>
                </a:solidFill>
              </a:rPr>
              <a:t>Direkter (Lese-) Zugriff für alle DKRZ Nutzer</a:t>
            </a:r>
            <a:endParaRPr lang="de-DE" dirty="0">
              <a:solidFill>
                <a:srgbClr val="666633"/>
              </a:solidFill>
            </a:endParaRPr>
          </a:p>
        </p:txBody>
      </p:sp>
      <p:sp>
        <p:nvSpPr>
          <p:cNvPr id="7" name="Zylinder 6"/>
          <p:cNvSpPr/>
          <p:nvPr/>
        </p:nvSpPr>
        <p:spPr>
          <a:xfrm>
            <a:off x="4682281" y="3003998"/>
            <a:ext cx="1836205" cy="720080"/>
          </a:xfrm>
          <a:prstGeom prst="can">
            <a:avLst/>
          </a:prstGeom>
          <a:solidFill>
            <a:srgbClr val="6666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860032" y="350481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/</a:t>
            </a:r>
            <a:r>
              <a:rPr lang="de-DE" dirty="0" err="1" smtClean="0">
                <a:solidFill>
                  <a:schemeClr val="bg1"/>
                </a:solidFill>
              </a:rPr>
              <a:t>work</a:t>
            </a:r>
            <a:r>
              <a:rPr lang="de-DE" dirty="0" smtClean="0">
                <a:solidFill>
                  <a:schemeClr val="bg1"/>
                </a:solidFill>
              </a:rPr>
              <a:t>/ik1017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23" name="Picture 3" descr="Dean Williams_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057" y="1263243"/>
            <a:ext cx="939270" cy="914015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 flipV="1">
            <a:off x="5868144" y="2060848"/>
            <a:ext cx="1794608" cy="8194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097530" y="970855"/>
            <a:ext cx="3046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DKRZ ESGF Datenknoten und Portal</a:t>
            </a:r>
            <a:endParaRPr lang="de-DE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341" y="2801649"/>
            <a:ext cx="1083269" cy="997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Gerade Verbindung 27"/>
          <p:cNvCxnSpPr/>
          <p:nvPr/>
        </p:nvCxnSpPr>
        <p:spPr>
          <a:xfrm flipV="1">
            <a:off x="6588418" y="3364038"/>
            <a:ext cx="285762" cy="28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7113290" y="2456901"/>
            <a:ext cx="2030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hlinkClick r:id="rId4"/>
              </a:rPr>
              <a:t>Freva</a:t>
            </a:r>
            <a:r>
              <a:rPr lang="de-DE" sz="1400" dirty="0" smtClean="0">
                <a:hlinkClick r:id="rId4"/>
              </a:rPr>
              <a:t> </a:t>
            </a:r>
            <a:r>
              <a:rPr lang="de-DE" sz="1400" dirty="0" err="1" smtClean="0">
                <a:hlinkClick r:id="rId4"/>
              </a:rPr>
              <a:t>ESMValTool</a:t>
            </a:r>
            <a:r>
              <a:rPr lang="de-DE" sz="1400" dirty="0" smtClean="0">
                <a:hlinkClick r:id="rId4"/>
              </a:rPr>
              <a:t> Portal</a:t>
            </a:r>
            <a:endParaRPr lang="de-DE" sz="1400" dirty="0"/>
          </a:p>
        </p:txBody>
      </p:sp>
      <p:sp>
        <p:nvSpPr>
          <p:cNvPr id="36" name="Textfeld 35"/>
          <p:cNvSpPr txBox="1"/>
          <p:nvPr/>
        </p:nvSpPr>
        <p:spPr>
          <a:xfrm>
            <a:off x="6646727" y="4986173"/>
            <a:ext cx="2032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hlinkClick r:id="rId5"/>
              </a:rPr>
              <a:t>EOSChub</a:t>
            </a:r>
            <a:r>
              <a:rPr lang="de-DE" sz="1400" dirty="0" smtClean="0">
                <a:hlinkClick r:id="rId5"/>
              </a:rPr>
              <a:t>  ECAS Analysis </a:t>
            </a:r>
            <a:r>
              <a:rPr lang="de-DE" sz="1400" dirty="0" err="1" smtClean="0">
                <a:hlinkClick r:id="rId5"/>
              </a:rPr>
              <a:t>service</a:t>
            </a:r>
            <a:endParaRPr lang="de-DE" sz="1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736" y="5378588"/>
            <a:ext cx="1113836" cy="1034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Gerade Verbindung 38"/>
          <p:cNvCxnSpPr/>
          <p:nvPr/>
        </p:nvCxnSpPr>
        <p:spPr>
          <a:xfrm>
            <a:off x="6228184" y="4365104"/>
            <a:ext cx="885106" cy="6210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5364088" y="4365104"/>
            <a:ext cx="0" cy="7084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4682280" y="5247783"/>
            <a:ext cx="183620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Andere Dienste: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hlinkClick r:id="rId7"/>
              </a:rPr>
              <a:t>DKRZ </a:t>
            </a:r>
            <a:r>
              <a:rPr lang="de-DE" sz="1400" dirty="0" err="1" smtClean="0">
                <a:hlinkClick r:id="rId7"/>
              </a:rPr>
              <a:t>jupyterhub</a:t>
            </a:r>
            <a:endParaRPr lang="de-DE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hlinkClick r:id="rId8"/>
              </a:rPr>
              <a:t>Globus online</a:t>
            </a:r>
            <a:endParaRPr lang="de-DE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>
                <a:hlinkClick r:id="rId9"/>
              </a:rPr>
              <a:t>Birdhouse</a:t>
            </a:r>
            <a:r>
              <a:rPr lang="de-DE" sz="1400" dirty="0" smtClean="0"/>
              <a:t> (WPS)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/>
              <a:t>… </a:t>
            </a:r>
            <a:endParaRPr lang="de-DE" sz="1400" dirty="0"/>
          </a:p>
        </p:txBody>
      </p:sp>
      <p:sp>
        <p:nvSpPr>
          <p:cNvPr id="46" name="Textfeld 45"/>
          <p:cNvSpPr txBox="1"/>
          <p:nvPr/>
        </p:nvSpPr>
        <p:spPr>
          <a:xfrm>
            <a:off x="294940" y="2880340"/>
            <a:ext cx="3623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666633"/>
                </a:solidFill>
              </a:rPr>
              <a:t>Dedizierte Projekte zu MIP Analyse-Aktivitäten (e.g. IPCC WG bezogen)</a:t>
            </a:r>
            <a:endParaRPr lang="de-DE" dirty="0">
              <a:solidFill>
                <a:srgbClr val="666633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274339" y="4684845"/>
            <a:ext cx="3623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666633"/>
                </a:solidFill>
              </a:rPr>
              <a:t>Dedizierte „Transnational Access“ Dienstleistungen                              (z.B. im Rahmen von IS-ENES3) </a:t>
            </a:r>
            <a:endParaRPr lang="de-DE" dirty="0">
              <a:solidFill>
                <a:srgbClr val="666633"/>
              </a:solidFill>
            </a:endParaRPr>
          </a:p>
        </p:txBody>
      </p:sp>
      <p:cxnSp>
        <p:nvCxnSpPr>
          <p:cNvPr id="44" name="Gerade Verbindung 43"/>
          <p:cNvCxnSpPr/>
          <p:nvPr/>
        </p:nvCxnSpPr>
        <p:spPr>
          <a:xfrm>
            <a:off x="3779912" y="2060848"/>
            <a:ext cx="1080120" cy="8194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>
            <a:off x="3779912" y="3689479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/>
          <p:nvPr/>
        </p:nvCxnSpPr>
        <p:spPr>
          <a:xfrm flipV="1">
            <a:off x="3851920" y="4251299"/>
            <a:ext cx="792088" cy="9964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4465026" y="2153203"/>
            <a:ext cx="230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C00000"/>
                </a:solidFill>
              </a:rPr>
              <a:t>d</a:t>
            </a:r>
            <a:r>
              <a:rPr lang="de-DE" dirty="0" smtClean="0">
                <a:solidFill>
                  <a:srgbClr val="C00000"/>
                </a:solidFill>
              </a:rPr>
              <a:t>ata-pool@dkrz.de</a:t>
            </a:r>
            <a:endParaRPr lang="de-DE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736" y="4003332"/>
            <a:ext cx="977041" cy="89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7192541" y="3689460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hlinkClick r:id="rId11"/>
              </a:rPr>
              <a:t>Climate4Impact </a:t>
            </a:r>
            <a:r>
              <a:rPr lang="de-DE" sz="1400" dirty="0" err="1" smtClean="0">
                <a:hlinkClick r:id="rId11"/>
              </a:rPr>
              <a:t>portal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2820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ylinder 7"/>
          <p:cNvSpPr/>
          <p:nvPr/>
        </p:nvSpPr>
        <p:spPr>
          <a:xfrm>
            <a:off x="3707904" y="4437112"/>
            <a:ext cx="3240360" cy="1800200"/>
          </a:xfrm>
          <a:prstGeom prst="can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Zylinder 21"/>
          <p:cNvSpPr/>
          <p:nvPr/>
        </p:nvSpPr>
        <p:spPr>
          <a:xfrm>
            <a:off x="4263695" y="1531116"/>
            <a:ext cx="1836205" cy="720080"/>
          </a:xfrm>
          <a:prstGeom prst="ca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CMIP6 Datenarchivierung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5EE2753-C21E-46CB-9F8B-EB28DF58147F}" type="datetime1">
              <a:rPr lang="de-DE" smtClean="0"/>
              <a:pPr/>
              <a:t>13.03.2019</a:t>
            </a:fld>
            <a:endParaRPr lang="en-US" dirty="0"/>
          </a:p>
        </p:txBody>
      </p:sp>
      <p:sp>
        <p:nvSpPr>
          <p:cNvPr id="7" name="Zylinder 6"/>
          <p:cNvSpPr/>
          <p:nvPr/>
        </p:nvSpPr>
        <p:spPr>
          <a:xfrm>
            <a:off x="4263696" y="1003894"/>
            <a:ext cx="1836205" cy="720080"/>
          </a:xfrm>
          <a:prstGeom prst="can">
            <a:avLst/>
          </a:prstGeom>
          <a:solidFill>
            <a:srgbClr val="6666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441447" y="1504709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/</a:t>
            </a:r>
            <a:r>
              <a:rPr lang="de-DE" dirty="0" err="1" smtClean="0">
                <a:solidFill>
                  <a:schemeClr val="bg1"/>
                </a:solidFill>
              </a:rPr>
              <a:t>work</a:t>
            </a:r>
            <a:r>
              <a:rPr lang="de-DE" dirty="0" smtClean="0">
                <a:solidFill>
                  <a:schemeClr val="bg1"/>
                </a:solidFill>
              </a:rPr>
              <a:t>/ik1017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4929769" y="3020118"/>
            <a:ext cx="504056" cy="504056"/>
          </a:xfrm>
          <a:prstGeom prst="ellipse">
            <a:avLst/>
          </a:prstGeom>
          <a:solidFill>
            <a:srgbClr val="6666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7" name="Gerade Verbindung mit Pfeil 26"/>
          <p:cNvCxnSpPr/>
          <p:nvPr/>
        </p:nvCxnSpPr>
        <p:spPr>
          <a:xfrm>
            <a:off x="5181797" y="2227917"/>
            <a:ext cx="0" cy="792088"/>
          </a:xfrm>
          <a:prstGeom prst="straightConnector1">
            <a:avLst/>
          </a:prstGeom>
          <a:ln>
            <a:solidFill>
              <a:srgbClr val="666633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>
            <a:off x="5181797" y="3520579"/>
            <a:ext cx="0" cy="792088"/>
          </a:xfrm>
          <a:prstGeom prst="straightConnector1">
            <a:avLst/>
          </a:prstGeom>
          <a:ln>
            <a:solidFill>
              <a:srgbClr val="666633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Geschweifte Klammer rechts 29"/>
          <p:cNvSpPr/>
          <p:nvPr/>
        </p:nvSpPr>
        <p:spPr>
          <a:xfrm>
            <a:off x="3887039" y="2227917"/>
            <a:ext cx="448288" cy="220919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204339" y="2455351"/>
            <a:ext cx="403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666633"/>
                </a:solidFill>
              </a:rPr>
              <a:t>Langzeit- Speicherung im WDCC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666633"/>
                </a:solidFill>
              </a:rPr>
              <a:t>Zusätzliche Qualitätsprüfungen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666633"/>
                </a:solidFill>
              </a:rPr>
              <a:t>Anreicherung mit Zusatzinformationen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666633"/>
                </a:solidFill>
              </a:rPr>
              <a:t>DOI Langzeitreferenzen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666633"/>
                </a:solidFill>
              </a:rPr>
              <a:t>ESGF Publikation (als Replikate)</a:t>
            </a:r>
            <a:endParaRPr lang="de-DE" dirty="0">
              <a:solidFill>
                <a:srgbClr val="666633"/>
              </a:solidFill>
            </a:endParaRPr>
          </a:p>
        </p:txBody>
      </p:sp>
      <p:pic>
        <p:nvPicPr>
          <p:cNvPr id="2050" name="Picture 2" descr="WDCC-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039" y="5013898"/>
            <a:ext cx="1466051" cy="42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WDS_logoNe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805" y="5474318"/>
            <a:ext cx="756084" cy="68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oreTrustSeal_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930896"/>
            <a:ext cx="514326" cy="51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128" y="5280721"/>
            <a:ext cx="1312476" cy="1259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" descr="Dean Williams_1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112364"/>
            <a:ext cx="1233469" cy="1200303"/>
          </a:xfrm>
          <a:prstGeom prst="rect">
            <a:avLst/>
          </a:prstGeom>
        </p:spPr>
      </p:pic>
      <p:cxnSp>
        <p:nvCxnSpPr>
          <p:cNvPr id="12" name="Gerade Verbindung 11"/>
          <p:cNvCxnSpPr/>
          <p:nvPr/>
        </p:nvCxnSpPr>
        <p:spPr>
          <a:xfrm flipH="1">
            <a:off x="6804248" y="4149080"/>
            <a:ext cx="1008112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H="1" flipV="1">
            <a:off x="7092280" y="5463712"/>
            <a:ext cx="43204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7524328" y="4911389"/>
            <a:ext cx="164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IPCC DDC</a:t>
            </a:r>
            <a:endParaRPr lang="de-DE" dirty="0"/>
          </a:p>
        </p:txBody>
      </p:sp>
      <p:sp>
        <p:nvSpPr>
          <p:cNvPr id="45" name="Textfeld 44"/>
          <p:cNvSpPr txBox="1"/>
          <p:nvPr/>
        </p:nvSpPr>
        <p:spPr>
          <a:xfrm>
            <a:off x="7784583" y="2650786"/>
            <a:ext cx="103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ESGF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696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Diskussion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19256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400" dirty="0" smtClean="0"/>
              <a:t>Status ESGF Infrastruktur:</a:t>
            </a:r>
          </a:p>
          <a:p>
            <a:r>
              <a:rPr lang="de-DE" sz="1800" dirty="0" smtClean="0"/>
              <a:t>Neuer </a:t>
            </a:r>
            <a:r>
              <a:rPr lang="de-DE" sz="1800" dirty="0" err="1" smtClean="0"/>
              <a:t>installer</a:t>
            </a:r>
            <a:r>
              <a:rPr lang="de-DE" sz="1800" dirty="0" smtClean="0"/>
              <a:t> verfügbar (</a:t>
            </a:r>
            <a:r>
              <a:rPr lang="de-DE" sz="1800" dirty="0" err="1" smtClean="0"/>
              <a:t>ansible</a:t>
            </a:r>
            <a:r>
              <a:rPr lang="de-DE" sz="1800" dirty="0" smtClean="0"/>
              <a:t> basiert), erste </a:t>
            </a:r>
            <a:r>
              <a:rPr lang="de-DE" sz="1800" dirty="0" err="1" smtClean="0"/>
              <a:t>docker</a:t>
            </a:r>
            <a:r>
              <a:rPr lang="de-DE" sz="1800" dirty="0" smtClean="0"/>
              <a:t> Unterstützung verfügbar </a:t>
            </a:r>
          </a:p>
          <a:p>
            <a:pPr marL="0" indent="0">
              <a:buNone/>
            </a:pPr>
            <a:r>
              <a:rPr lang="de-DE" sz="1800" dirty="0"/>
              <a:t> </a:t>
            </a:r>
            <a:r>
              <a:rPr lang="de-DE" sz="1800" dirty="0" smtClean="0"/>
              <a:t>      (beides für versierte Admins .. ! </a:t>
            </a:r>
            <a:r>
              <a:rPr lang="de-DE" sz="1800" dirty="0" smtClean="0">
                <a:sym typeface="Wingdings" panose="05000000000000000000" pitchFamily="2" charset="2"/>
              </a:rPr>
              <a:t> ) </a:t>
            </a:r>
            <a:r>
              <a:rPr lang="de-DE" sz="1800" dirty="0" smtClean="0"/>
              <a:t> </a:t>
            </a:r>
          </a:p>
          <a:p>
            <a:r>
              <a:rPr lang="de-DE" sz="1800" dirty="0" err="1" smtClean="0"/>
              <a:t>Synda</a:t>
            </a:r>
            <a:r>
              <a:rPr lang="de-DE" sz="1800" dirty="0" smtClean="0"/>
              <a:t> Replikationstool ist aktuell Baustelle – Neuaufnahme der Pflege und Weiterentwicklung seit 03.2019 .. ! </a:t>
            </a:r>
          </a:p>
          <a:p>
            <a:r>
              <a:rPr lang="de-DE" sz="1800" dirty="0" smtClean="0"/>
              <a:t>Zukunft des ESGF Portals offen .. </a:t>
            </a:r>
            <a:endParaRPr lang="de-DE" sz="1800" dirty="0" smtClean="0"/>
          </a:p>
          <a:p>
            <a:endParaRPr lang="de-DE" sz="1800" dirty="0"/>
          </a:p>
          <a:p>
            <a:pPr marL="0" indent="0">
              <a:buNone/>
            </a:pPr>
            <a:r>
              <a:rPr lang="de-DE" sz="2400" dirty="0" smtClean="0"/>
              <a:t>Erfahrungen: </a:t>
            </a:r>
          </a:p>
          <a:p>
            <a:r>
              <a:rPr lang="de-DE" sz="1800" dirty="0" smtClean="0"/>
              <a:t>DKRZ QA Tool Installations- und Auswertungs-Probleme</a:t>
            </a:r>
          </a:p>
          <a:p>
            <a:r>
              <a:rPr lang="de-DE" sz="1800" dirty="0" err="1" smtClean="0"/>
              <a:t>Grosser</a:t>
            </a:r>
            <a:r>
              <a:rPr lang="de-DE" sz="1800" dirty="0" smtClean="0"/>
              <a:t> Kommunikationsaufwand für nicht mit cmor3, oder </a:t>
            </a:r>
            <a:r>
              <a:rPr lang="de-DE" sz="1800" dirty="0" err="1" smtClean="0"/>
              <a:t>cdo-cmor</a:t>
            </a:r>
            <a:r>
              <a:rPr lang="de-DE" sz="1800" dirty="0" smtClean="0"/>
              <a:t> prozessierte Daten ..</a:t>
            </a:r>
            <a:endParaRPr lang="de-DE" sz="1800" dirty="0" smtClean="0"/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r>
              <a:rPr lang="de-DE" sz="2200" dirty="0" err="1" smtClean="0"/>
              <a:t>ESMVal</a:t>
            </a:r>
            <a:r>
              <a:rPr lang="de-DE" sz="2200" dirty="0" smtClean="0"/>
              <a:t>: </a:t>
            </a:r>
          </a:p>
          <a:p>
            <a:r>
              <a:rPr lang="de-DE" sz="1800" dirty="0" smtClean="0"/>
              <a:t>Archivierung von </a:t>
            </a:r>
            <a:r>
              <a:rPr lang="de-DE" sz="1800" dirty="0" err="1" smtClean="0"/>
              <a:t>ESVMval</a:t>
            </a:r>
            <a:r>
              <a:rPr lang="de-DE" sz="1800" dirty="0" smtClean="0"/>
              <a:t> Ergebnissen</a:t>
            </a:r>
          </a:p>
          <a:p>
            <a:r>
              <a:rPr lang="de-DE" sz="1800" dirty="0" smtClean="0"/>
              <a:t>PIDs in </a:t>
            </a:r>
            <a:r>
              <a:rPr lang="de-DE" sz="1800" dirty="0" err="1" smtClean="0"/>
              <a:t>ESVMVal</a:t>
            </a:r>
            <a:r>
              <a:rPr lang="de-DE" sz="1800" dirty="0" smtClean="0"/>
              <a:t> </a:t>
            </a:r>
            <a:r>
              <a:rPr lang="de-DE" sz="1800" dirty="0" err="1" smtClean="0"/>
              <a:t>results</a:t>
            </a:r>
            <a:r>
              <a:rPr lang="de-DE" sz="1800" dirty="0" smtClean="0"/>
              <a:t> (aktuelle  IPCC Anforderungsdiskussion im WIP) </a:t>
            </a:r>
          </a:p>
          <a:p>
            <a:r>
              <a:rPr lang="de-DE" sz="1800" dirty="0" smtClean="0"/>
              <a:t>…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E7-75D8-4B0E-B235-EC8EE16A1F7F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5EE2753-C21E-46CB-9F8B-EB28DF58147F}" type="datetime1">
              <a:rPr lang="de-DE" smtClean="0"/>
              <a:pPr/>
              <a:t>13.03.2019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32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gemeine Präsentation DKRZ 4zu3 2015012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Allgemeine Präsentation DKRZ 4zu3 20150121</Template>
  <TotalTime>0</TotalTime>
  <Words>372</Words>
  <Application>Microsoft Office PowerPoint</Application>
  <PresentationFormat>Bildschirmpräsentation (4:3)</PresentationFormat>
  <Paragraphs>93</Paragraphs>
  <Slides>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Allgemeine Präsentation DKRZ 4zu3 20150121</vt:lpstr>
      <vt:lpstr>CMIP6 Datenpublikation (AP5 „Nationales CMIP6 Datenarchiv“)  </vt:lpstr>
      <vt:lpstr>Der CMIP6 Datenbereitstellungsworkflow</vt:lpstr>
      <vt:lpstr>CMIP6 Datenpublikation  / Der CMIP6 Datenpool</vt:lpstr>
      <vt:lpstr> CMIP6 Datenpool  / CMIP6 Zugriff und Analyse</vt:lpstr>
      <vt:lpstr> CMIP6 Datenarchivierung</vt:lpstr>
      <vt:lpstr>Diskussion</vt:lpstr>
    </vt:vector>
  </TitlesOfParts>
  <Company>DKRZ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 Climate Computing Center (DKRZ)</dc:title>
  <dc:creator>Stephan Kindermann</dc:creator>
  <cp:lastModifiedBy>Stephan Kindermann</cp:lastModifiedBy>
  <cp:revision>296</cp:revision>
  <cp:lastPrinted>2016-06-30T10:11:55Z</cp:lastPrinted>
  <dcterms:created xsi:type="dcterms:W3CDTF">2015-02-16T13:27:30Z</dcterms:created>
  <dcterms:modified xsi:type="dcterms:W3CDTF">2019-03-13T08:38:30Z</dcterms:modified>
</cp:coreProperties>
</file>